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88" r:id="rId1"/>
  </p:sldMasterIdLst>
  <p:notesMasterIdLst>
    <p:notesMasterId r:id="rId64"/>
  </p:notesMasterIdLst>
  <p:sldIdLst>
    <p:sldId id="264" r:id="rId2"/>
    <p:sldId id="270" r:id="rId3"/>
    <p:sldId id="266" r:id="rId4"/>
    <p:sldId id="271" r:id="rId5"/>
    <p:sldId id="267" r:id="rId6"/>
    <p:sldId id="272" r:id="rId7"/>
    <p:sldId id="268" r:id="rId8"/>
    <p:sldId id="269" r:id="rId9"/>
    <p:sldId id="273" r:id="rId10"/>
    <p:sldId id="274" r:id="rId11"/>
    <p:sldId id="275" r:id="rId12"/>
    <p:sldId id="276" r:id="rId13"/>
    <p:sldId id="277" r:id="rId14"/>
    <p:sldId id="278" r:id="rId15"/>
    <p:sldId id="279" r:id="rId16"/>
    <p:sldId id="280" r:id="rId17"/>
    <p:sldId id="281"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302" r:id="rId39"/>
    <p:sldId id="305" r:id="rId40"/>
    <p:sldId id="306" r:id="rId41"/>
    <p:sldId id="256" r:id="rId42"/>
    <p:sldId id="257" r:id="rId43"/>
    <p:sldId id="258" r:id="rId44"/>
    <p:sldId id="260" r:id="rId45"/>
    <p:sldId id="261" r:id="rId46"/>
    <p:sldId id="262" r:id="rId47"/>
    <p:sldId id="310" r:id="rId48"/>
    <p:sldId id="308" r:id="rId49"/>
    <p:sldId id="309" r:id="rId50"/>
    <p:sldId id="311" r:id="rId51"/>
    <p:sldId id="313" r:id="rId52"/>
    <p:sldId id="312" r:id="rId53"/>
    <p:sldId id="314" r:id="rId54"/>
    <p:sldId id="315" r:id="rId55"/>
    <p:sldId id="317" r:id="rId56"/>
    <p:sldId id="318" r:id="rId57"/>
    <p:sldId id="320" r:id="rId58"/>
    <p:sldId id="322" r:id="rId59"/>
    <p:sldId id="303" r:id="rId60"/>
    <p:sldId id="321" r:id="rId61"/>
    <p:sldId id="319" r:id="rId62"/>
    <p:sldId id="304"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1B6E285-9B62-4AE7-BD71-A19E50E72767}">
          <p14:sldIdLst>
            <p14:sldId id="264"/>
            <p14:sldId id="270"/>
            <p14:sldId id="266"/>
            <p14:sldId id="271"/>
            <p14:sldId id="267"/>
            <p14:sldId id="272"/>
            <p14:sldId id="268"/>
            <p14:sldId id="269"/>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5"/>
            <p14:sldId id="306"/>
            <p14:sldId id="256"/>
            <p14:sldId id="257"/>
            <p14:sldId id="258"/>
            <p14:sldId id="260"/>
            <p14:sldId id="261"/>
            <p14:sldId id="262"/>
            <p14:sldId id="310"/>
            <p14:sldId id="308"/>
            <p14:sldId id="309"/>
            <p14:sldId id="311"/>
            <p14:sldId id="313"/>
            <p14:sldId id="312"/>
            <p14:sldId id="314"/>
            <p14:sldId id="315"/>
            <p14:sldId id="317"/>
            <p14:sldId id="318"/>
            <p14:sldId id="320"/>
            <p14:sldId id="322"/>
            <p14:sldId id="303"/>
            <p14:sldId id="321"/>
            <p14:sldId id="319"/>
            <p14:sldId id="3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693"/>
    <p:restoredTop sz="62897" autoAdjust="0"/>
  </p:normalViewPr>
  <p:slideViewPr>
    <p:cSldViewPr snapToGrid="0">
      <p:cViewPr>
        <p:scale>
          <a:sx n="84" d="100"/>
          <a:sy n="84" d="100"/>
        </p:scale>
        <p:origin x="352" y="1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notesMaster" Target="notesMasters/notesMaster1.xml"/><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D593E4-1201-480B-80CE-C324740B0365}" type="datetimeFigureOut">
              <a:rPr lang="en-US" smtClean="0"/>
              <a:t>12/7/16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7ADB22-9EAD-4AE3-B941-832F6570DA07}" type="slidenum">
              <a:rPr lang="en-US" smtClean="0"/>
              <a:t>‹#›</a:t>
            </a:fld>
            <a:endParaRPr lang="en-US"/>
          </a:p>
        </p:txBody>
      </p:sp>
    </p:spTree>
    <p:extLst>
      <p:ext uri="{BB962C8B-B14F-4D97-AF65-F5344CB8AC3E}">
        <p14:creationId xmlns:p14="http://schemas.microsoft.com/office/powerpoint/2010/main" val="25920884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Depends on how intelligent our system is:</a:t>
            </a:r>
            <a:r>
              <a:rPr lang="en-US" sz="1200" b="1" baseline="0" dirty="0"/>
              <a:t> like a human driving a car doesn’t need to understand the steering ratio of the car. If the turning angle is too small, a human would just apply more steering. That requires a  more sophisticated system. </a:t>
            </a:r>
            <a:endParaRPr lang="en-US" sz="1200" b="1" dirty="0"/>
          </a:p>
        </p:txBody>
      </p:sp>
      <p:sp>
        <p:nvSpPr>
          <p:cNvPr id="4" name="Slide Number Placeholder 3"/>
          <p:cNvSpPr>
            <a:spLocks noGrp="1"/>
          </p:cNvSpPr>
          <p:nvPr>
            <p:ph type="sldNum" sz="quarter" idx="10"/>
          </p:nvPr>
        </p:nvSpPr>
        <p:spPr/>
        <p:txBody>
          <a:bodyPr/>
          <a:lstStyle/>
          <a:p>
            <a:fld id="{AD7ADB22-9EAD-4AE3-B941-832F6570DA07}" type="slidenum">
              <a:rPr lang="en-US" smtClean="0"/>
              <a:t>1</a:t>
            </a:fld>
            <a:endParaRPr lang="en-US"/>
          </a:p>
        </p:txBody>
      </p:sp>
    </p:spTree>
    <p:extLst>
      <p:ext uri="{BB962C8B-B14F-4D97-AF65-F5344CB8AC3E}">
        <p14:creationId xmlns:p14="http://schemas.microsoft.com/office/powerpoint/2010/main" val="223624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ADB22-9EAD-4AE3-B941-832F6570DA07}" type="slidenum">
              <a:rPr lang="en-US" smtClean="0"/>
              <a:t>34</a:t>
            </a:fld>
            <a:endParaRPr lang="en-US"/>
          </a:p>
        </p:txBody>
      </p:sp>
    </p:spTree>
    <p:extLst>
      <p:ext uri="{BB962C8B-B14F-4D97-AF65-F5344CB8AC3E}">
        <p14:creationId xmlns:p14="http://schemas.microsoft.com/office/powerpoint/2010/main" val="24663457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Depends on how intelligent our system is:</a:t>
            </a:r>
            <a:r>
              <a:rPr lang="en-US" sz="1200" b="1" baseline="0" dirty="0"/>
              <a:t> like a human driving a car doesn’t need to understand the steering ratio of the car. If the turning angle is too small, a human would just apply more steering. That requires a  more sophisticated system. </a:t>
            </a:r>
            <a:endParaRPr lang="en-US" sz="1200" b="1" dirty="0"/>
          </a:p>
        </p:txBody>
      </p:sp>
      <p:sp>
        <p:nvSpPr>
          <p:cNvPr id="4" name="Slide Number Placeholder 3"/>
          <p:cNvSpPr>
            <a:spLocks noGrp="1"/>
          </p:cNvSpPr>
          <p:nvPr>
            <p:ph type="sldNum" sz="quarter" idx="10"/>
          </p:nvPr>
        </p:nvSpPr>
        <p:spPr/>
        <p:txBody>
          <a:bodyPr/>
          <a:lstStyle/>
          <a:p>
            <a:fld id="{AD7ADB22-9EAD-4AE3-B941-832F6570DA07}" type="slidenum">
              <a:rPr lang="en-US" smtClean="0"/>
              <a:t>43</a:t>
            </a:fld>
            <a:endParaRPr lang="en-US"/>
          </a:p>
        </p:txBody>
      </p:sp>
    </p:spTree>
    <p:extLst>
      <p:ext uri="{BB962C8B-B14F-4D97-AF65-F5344CB8AC3E}">
        <p14:creationId xmlns:p14="http://schemas.microsoft.com/office/powerpoint/2010/main" val="2583406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p:txBody>
      </p:sp>
      <p:sp>
        <p:nvSpPr>
          <p:cNvPr id="4" name="Slide Number Placeholder 3"/>
          <p:cNvSpPr>
            <a:spLocks noGrp="1"/>
          </p:cNvSpPr>
          <p:nvPr>
            <p:ph type="sldNum" sz="quarter" idx="10"/>
          </p:nvPr>
        </p:nvSpPr>
        <p:spPr/>
        <p:txBody>
          <a:bodyPr/>
          <a:lstStyle/>
          <a:p>
            <a:fld id="{AD7ADB22-9EAD-4AE3-B941-832F6570DA07}" type="slidenum">
              <a:rPr lang="en-US" smtClean="0"/>
              <a:t>46</a:t>
            </a:fld>
            <a:endParaRPr lang="en-US"/>
          </a:p>
        </p:txBody>
      </p:sp>
    </p:spTree>
    <p:extLst>
      <p:ext uri="{BB962C8B-B14F-4D97-AF65-F5344CB8AC3E}">
        <p14:creationId xmlns:p14="http://schemas.microsoft.com/office/powerpoint/2010/main" val="130183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Local</a:t>
            </a:r>
            <a:r>
              <a:rPr lang="en-US" baseline="0" dirty="0"/>
              <a:t> setup: A close environment with predefined boundaries. The environment can be known and unknown. In a known environment, the system has full information of its surroundings. In a unknown environment, the robot has to scan for potential obstacles. </a:t>
            </a:r>
          </a:p>
          <a:p>
            <a:r>
              <a:rPr lang="en-US" baseline="0" dirty="0"/>
              <a:t>Local navigation is much easies than global navigation intuitively. So we think if we do local navigation first, it will be much easier for us to do global navigation later on. </a:t>
            </a:r>
            <a:endParaRPr lang="en-US" dirty="0"/>
          </a:p>
        </p:txBody>
      </p:sp>
      <p:sp>
        <p:nvSpPr>
          <p:cNvPr id="4" name="Slide Number Placeholder 3"/>
          <p:cNvSpPr>
            <a:spLocks noGrp="1"/>
          </p:cNvSpPr>
          <p:nvPr>
            <p:ph type="sldNum" sz="quarter" idx="10"/>
          </p:nvPr>
        </p:nvSpPr>
        <p:spPr/>
        <p:txBody>
          <a:bodyPr/>
          <a:lstStyle/>
          <a:p>
            <a:fld id="{AD7ADB22-9EAD-4AE3-B941-832F6570DA07}" type="slidenum">
              <a:rPr lang="en-US" smtClean="0"/>
              <a:t>48</a:t>
            </a:fld>
            <a:endParaRPr lang="en-US"/>
          </a:p>
        </p:txBody>
      </p:sp>
    </p:spTree>
    <p:extLst>
      <p:ext uri="{BB962C8B-B14F-4D97-AF65-F5344CB8AC3E}">
        <p14:creationId xmlns:p14="http://schemas.microsoft.com/office/powerpoint/2010/main" val="37644127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Rapidly-Exploring Random trees randomly generate</a:t>
            </a:r>
            <a:r>
              <a:rPr lang="en-US" baseline="0" dirty="0"/>
              <a:t> samples from valid space (not inside obstacles or outside the map) and attempts to make connections between samples. Connections must pass through free space and be straight. Eventual, it will produce a graph that contains both the goal node and start node. </a:t>
            </a:r>
            <a:endParaRPr lang="en-US" dirty="0"/>
          </a:p>
        </p:txBody>
      </p:sp>
      <p:sp>
        <p:nvSpPr>
          <p:cNvPr id="4" name="Slide Number Placeholder 3"/>
          <p:cNvSpPr>
            <a:spLocks noGrp="1"/>
          </p:cNvSpPr>
          <p:nvPr>
            <p:ph type="sldNum" sz="quarter" idx="10"/>
          </p:nvPr>
        </p:nvSpPr>
        <p:spPr/>
        <p:txBody>
          <a:bodyPr/>
          <a:lstStyle/>
          <a:p>
            <a:fld id="{AD7ADB22-9EAD-4AE3-B941-832F6570DA07}" type="slidenum">
              <a:rPr lang="en-US" smtClean="0"/>
              <a:t>49</a:t>
            </a:fld>
            <a:endParaRPr lang="en-US"/>
          </a:p>
        </p:txBody>
      </p:sp>
    </p:spTree>
    <p:extLst>
      <p:ext uri="{BB962C8B-B14F-4D97-AF65-F5344CB8AC3E}">
        <p14:creationId xmlns:p14="http://schemas.microsoft.com/office/powerpoint/2010/main" val="31513788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ADB22-9EAD-4AE3-B941-832F6570DA07}" type="slidenum">
              <a:rPr lang="en-US" smtClean="0"/>
              <a:t>51</a:t>
            </a:fld>
            <a:endParaRPr lang="en-US"/>
          </a:p>
        </p:txBody>
      </p:sp>
    </p:spTree>
    <p:extLst>
      <p:ext uri="{BB962C8B-B14F-4D97-AF65-F5344CB8AC3E}">
        <p14:creationId xmlns:p14="http://schemas.microsoft.com/office/powerpoint/2010/main" val="3643072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help of GPS and satellite map, we can generate waypoint</a:t>
            </a:r>
            <a:r>
              <a:rPr lang="en-US" baseline="0" dirty="0"/>
              <a:t>s on the map. We then use this algorithm to find the shortest path. The local path planning algorithm will take care of the rest. </a:t>
            </a:r>
            <a:endParaRPr lang="en-US" dirty="0"/>
          </a:p>
        </p:txBody>
      </p:sp>
      <p:sp>
        <p:nvSpPr>
          <p:cNvPr id="4" name="Slide Number Placeholder 3"/>
          <p:cNvSpPr>
            <a:spLocks noGrp="1"/>
          </p:cNvSpPr>
          <p:nvPr>
            <p:ph type="sldNum" sz="quarter" idx="10"/>
          </p:nvPr>
        </p:nvSpPr>
        <p:spPr/>
        <p:txBody>
          <a:bodyPr/>
          <a:lstStyle/>
          <a:p>
            <a:fld id="{AD7ADB22-9EAD-4AE3-B941-832F6570DA07}" type="slidenum">
              <a:rPr lang="en-US" smtClean="0"/>
              <a:t>52</a:t>
            </a:fld>
            <a:endParaRPr lang="en-US"/>
          </a:p>
        </p:txBody>
      </p:sp>
    </p:spTree>
    <p:extLst>
      <p:ext uri="{BB962C8B-B14F-4D97-AF65-F5344CB8AC3E}">
        <p14:creationId xmlns:p14="http://schemas.microsoft.com/office/powerpoint/2010/main" val="33676170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like cool stuff and challenges. I</a:t>
            </a:r>
            <a:r>
              <a:rPr lang="en-US" baseline="0" dirty="0"/>
              <a:t>t would be much better if we are the ones who do the cool stuff. </a:t>
            </a:r>
            <a:endParaRPr lang="en-US" dirty="0"/>
          </a:p>
        </p:txBody>
      </p:sp>
      <p:sp>
        <p:nvSpPr>
          <p:cNvPr id="4" name="Slide Number Placeholder 3"/>
          <p:cNvSpPr>
            <a:spLocks noGrp="1"/>
          </p:cNvSpPr>
          <p:nvPr>
            <p:ph type="sldNum" sz="quarter" idx="10"/>
          </p:nvPr>
        </p:nvSpPr>
        <p:spPr/>
        <p:txBody>
          <a:bodyPr/>
          <a:lstStyle/>
          <a:p>
            <a:fld id="{AD7ADB22-9EAD-4AE3-B941-832F6570DA07}" type="slidenum">
              <a:rPr lang="en-US" smtClean="0"/>
              <a:t>54</a:t>
            </a:fld>
            <a:endParaRPr lang="en-US"/>
          </a:p>
        </p:txBody>
      </p:sp>
    </p:spTree>
    <p:extLst>
      <p:ext uri="{BB962C8B-B14F-4D97-AF65-F5344CB8AC3E}">
        <p14:creationId xmlns:p14="http://schemas.microsoft.com/office/powerpoint/2010/main" val="34858962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a:t>
            </a:r>
            <a:r>
              <a:rPr lang="en-US" baseline="0" dirty="0"/>
              <a:t> is hard to predict the path when the vehicle is drifting. We need a solid motion and control model to tackle this task. Safety is our next digest concern, because drifting requires high speed or angular momentum. </a:t>
            </a:r>
            <a:endParaRPr lang="en-US" dirty="0"/>
          </a:p>
        </p:txBody>
      </p:sp>
      <p:sp>
        <p:nvSpPr>
          <p:cNvPr id="4" name="Slide Number Placeholder 3"/>
          <p:cNvSpPr>
            <a:spLocks noGrp="1"/>
          </p:cNvSpPr>
          <p:nvPr>
            <p:ph type="sldNum" sz="quarter" idx="10"/>
          </p:nvPr>
        </p:nvSpPr>
        <p:spPr/>
        <p:txBody>
          <a:bodyPr/>
          <a:lstStyle/>
          <a:p>
            <a:fld id="{AD7ADB22-9EAD-4AE3-B941-832F6570DA07}" type="slidenum">
              <a:rPr lang="en-US" smtClean="0"/>
              <a:t>55</a:t>
            </a:fld>
            <a:endParaRPr lang="en-US"/>
          </a:p>
        </p:txBody>
      </p:sp>
    </p:spTree>
    <p:extLst>
      <p:ext uri="{BB962C8B-B14F-4D97-AF65-F5344CB8AC3E}">
        <p14:creationId xmlns:p14="http://schemas.microsoft.com/office/powerpoint/2010/main" val="6608071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ADB22-9EAD-4AE3-B941-832F6570DA07}" type="slidenum">
              <a:rPr lang="en-US" smtClean="0"/>
              <a:t>56</a:t>
            </a:fld>
            <a:endParaRPr lang="en-US"/>
          </a:p>
        </p:txBody>
      </p:sp>
    </p:spTree>
    <p:extLst>
      <p:ext uri="{BB962C8B-B14F-4D97-AF65-F5344CB8AC3E}">
        <p14:creationId xmlns:p14="http://schemas.microsoft.com/office/powerpoint/2010/main" val="56340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1:</a:t>
            </a:r>
            <a:r>
              <a:rPr lang="en-US" baseline="0" dirty="0"/>
              <a:t> We are still on the fence about what hardware we are going to use for some components of the project. We need to confirm every single piece of hardware before we can start our implementation. (Electronic hardware: computers, sensors, wires, etc. Basically everything that is part of the software.) We also need to make sure that the communications between the hardware are ready to go, both in hardware and software.</a:t>
            </a:r>
          </a:p>
          <a:p>
            <a:pPr marL="0" indent="0">
              <a:buFont typeface="Arial" panose="020B0604020202020204" pitchFamily="34" charset="0"/>
              <a:buNone/>
            </a:pPr>
            <a:r>
              <a:rPr lang="en-US" baseline="0" dirty="0"/>
              <a:t>This process could take 1 to 2 weeks. Plan: take this down during winter break.</a:t>
            </a:r>
          </a:p>
          <a:p>
            <a:pPr marL="171450" indent="-171450">
              <a:buFont typeface="Arial" panose="020B0604020202020204" pitchFamily="34" charset="0"/>
              <a:buChar char="•"/>
            </a:pPr>
            <a:r>
              <a:rPr lang="en-US" baseline="0" dirty="0"/>
              <a:t>2: After we have had all the necessary electronic components, we should start considering the safest way to mount the hardware. </a:t>
            </a:r>
          </a:p>
          <a:p>
            <a:pPr marL="0" indent="0">
              <a:buFont typeface="Arial" panose="020B0604020202020204" pitchFamily="34" charset="0"/>
              <a:buNone/>
            </a:pPr>
            <a:r>
              <a:rPr lang="en-US" baseline="0" dirty="0"/>
              <a:t>This could take 2 to 3 weeks, including, design, 3D printing, assembling, and testing. Plan: finish during the break or in the first two weeks of winter term.</a:t>
            </a:r>
          </a:p>
          <a:p>
            <a:pPr marL="171450" indent="-171450">
              <a:buFont typeface="Arial" panose="020B0604020202020204" pitchFamily="34" charset="0"/>
              <a:buChar char="•"/>
            </a:pPr>
            <a:r>
              <a:rPr lang="en-US" baseline="0" dirty="0"/>
              <a:t>3: After the vehicle is fully operational without any autonomous features, we move to a phase where we will implement the software for local operations. Meanwhile, the outcomes from milestone 1 and 2 will be tested more thoroughly. This phase will take 3 to 4 weeks. Will be done in winter term.</a:t>
            </a:r>
          </a:p>
          <a:p>
            <a:pPr marL="171450" indent="-171450">
              <a:buFont typeface="Arial" panose="020B0604020202020204" pitchFamily="34" charset="0"/>
              <a:buChar char="•"/>
            </a:pPr>
            <a:r>
              <a:rPr lang="en-US" baseline="0" dirty="0"/>
              <a:t>4: Global operations. Could possibly reuse some of the work done in milestone 3. this phase will take 3 to 4 weeks as well. Meanwhile, revise milestone 1, 2, 3.</a:t>
            </a:r>
          </a:p>
          <a:p>
            <a:pPr marL="171450" indent="-171450">
              <a:buFont typeface="Arial" panose="020B0604020202020204" pitchFamily="34" charset="0"/>
              <a:buChar char="•"/>
            </a:pPr>
            <a:r>
              <a:rPr lang="en-US" baseline="0" dirty="0"/>
              <a:t>5: Stretch goals: (Drifting and parallel parking) Do our best to accomplish these goals. Will take the rest of the time until Expo. This phase acts as a buffer to work on any unfinished tasks in milestone 3, 4.</a:t>
            </a:r>
            <a:endParaRPr lang="en-US" dirty="0"/>
          </a:p>
        </p:txBody>
      </p:sp>
      <p:sp>
        <p:nvSpPr>
          <p:cNvPr id="4" name="Slide Number Placeholder 3"/>
          <p:cNvSpPr>
            <a:spLocks noGrp="1"/>
          </p:cNvSpPr>
          <p:nvPr>
            <p:ph type="sldNum" sz="quarter" idx="10"/>
          </p:nvPr>
        </p:nvSpPr>
        <p:spPr/>
        <p:txBody>
          <a:bodyPr/>
          <a:lstStyle/>
          <a:p>
            <a:fld id="{AD7ADB22-9EAD-4AE3-B941-832F6570DA07}" type="slidenum">
              <a:rPr lang="en-US" smtClean="0"/>
              <a:t>6</a:t>
            </a:fld>
            <a:endParaRPr lang="en-US"/>
          </a:p>
        </p:txBody>
      </p:sp>
    </p:spTree>
    <p:extLst>
      <p:ext uri="{BB962C8B-B14F-4D97-AF65-F5344CB8AC3E}">
        <p14:creationId xmlns:p14="http://schemas.microsoft.com/office/powerpoint/2010/main" val="7390631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ADB22-9EAD-4AE3-B941-832F6570DA07}" type="slidenum">
              <a:rPr lang="en-US" smtClean="0"/>
              <a:t>57</a:t>
            </a:fld>
            <a:endParaRPr lang="en-US"/>
          </a:p>
        </p:txBody>
      </p:sp>
    </p:spTree>
    <p:extLst>
      <p:ext uri="{BB962C8B-B14F-4D97-AF65-F5344CB8AC3E}">
        <p14:creationId xmlns:p14="http://schemas.microsoft.com/office/powerpoint/2010/main" val="18218568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ADB22-9EAD-4AE3-B941-832F6570DA07}" type="slidenum">
              <a:rPr lang="en-US" smtClean="0"/>
              <a:t>58</a:t>
            </a:fld>
            <a:endParaRPr lang="en-US"/>
          </a:p>
        </p:txBody>
      </p:sp>
    </p:spTree>
    <p:extLst>
      <p:ext uri="{BB962C8B-B14F-4D97-AF65-F5344CB8AC3E}">
        <p14:creationId xmlns:p14="http://schemas.microsoft.com/office/powerpoint/2010/main" val="10189197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ADB22-9EAD-4AE3-B941-832F6570DA07}" type="slidenum">
              <a:rPr lang="en-US" smtClean="0"/>
              <a:t>61</a:t>
            </a:fld>
            <a:endParaRPr lang="en-US"/>
          </a:p>
        </p:txBody>
      </p:sp>
    </p:spTree>
    <p:extLst>
      <p:ext uri="{BB962C8B-B14F-4D97-AF65-F5344CB8AC3E}">
        <p14:creationId xmlns:p14="http://schemas.microsoft.com/office/powerpoint/2010/main" val="1248600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ADB22-9EAD-4AE3-B941-832F6570DA07}" type="slidenum">
              <a:rPr lang="en-US" smtClean="0"/>
              <a:t>7</a:t>
            </a:fld>
            <a:endParaRPr lang="en-US"/>
          </a:p>
        </p:txBody>
      </p:sp>
    </p:spTree>
    <p:extLst>
      <p:ext uri="{BB962C8B-B14F-4D97-AF65-F5344CB8AC3E}">
        <p14:creationId xmlns:p14="http://schemas.microsoft.com/office/powerpoint/2010/main" val="392760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ADB22-9EAD-4AE3-B941-832F6570DA07}" type="slidenum">
              <a:rPr lang="en-US" smtClean="0"/>
              <a:t>8</a:t>
            </a:fld>
            <a:endParaRPr lang="en-US"/>
          </a:p>
        </p:txBody>
      </p:sp>
    </p:spTree>
    <p:extLst>
      <p:ext uri="{BB962C8B-B14F-4D97-AF65-F5344CB8AC3E}">
        <p14:creationId xmlns:p14="http://schemas.microsoft.com/office/powerpoint/2010/main" val="91470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ADB22-9EAD-4AE3-B941-832F6570DA07}" type="slidenum">
              <a:rPr lang="en-US" smtClean="0"/>
              <a:t>9</a:t>
            </a:fld>
            <a:endParaRPr lang="en-US"/>
          </a:p>
        </p:txBody>
      </p:sp>
    </p:spTree>
    <p:extLst>
      <p:ext uri="{BB962C8B-B14F-4D97-AF65-F5344CB8AC3E}">
        <p14:creationId xmlns:p14="http://schemas.microsoft.com/office/powerpoint/2010/main" val="1910409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ADB22-9EAD-4AE3-B941-832F6570DA07}" type="slidenum">
              <a:rPr lang="en-US" smtClean="0"/>
              <a:t>23</a:t>
            </a:fld>
            <a:endParaRPr lang="en-US"/>
          </a:p>
        </p:txBody>
      </p:sp>
    </p:spTree>
    <p:extLst>
      <p:ext uri="{BB962C8B-B14F-4D97-AF65-F5344CB8AC3E}">
        <p14:creationId xmlns:p14="http://schemas.microsoft.com/office/powerpoint/2010/main" val="1898558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tech review helped us a lot to find out what we actually need. After that, the SRS was just an easy document to write.</a:t>
            </a:r>
            <a:endParaRPr lang="en-US" dirty="0"/>
          </a:p>
        </p:txBody>
      </p:sp>
      <p:sp>
        <p:nvSpPr>
          <p:cNvPr id="4" name="Slide Number Placeholder 3"/>
          <p:cNvSpPr>
            <a:spLocks noGrp="1"/>
          </p:cNvSpPr>
          <p:nvPr>
            <p:ph type="sldNum" sz="quarter" idx="10"/>
          </p:nvPr>
        </p:nvSpPr>
        <p:spPr/>
        <p:txBody>
          <a:bodyPr/>
          <a:lstStyle/>
          <a:p>
            <a:fld id="{AD7ADB22-9EAD-4AE3-B941-832F6570DA07}" type="slidenum">
              <a:rPr lang="en-US" smtClean="0"/>
              <a:t>29</a:t>
            </a:fld>
            <a:endParaRPr lang="en-US"/>
          </a:p>
        </p:txBody>
      </p:sp>
    </p:spTree>
    <p:extLst>
      <p:ext uri="{BB962C8B-B14F-4D97-AF65-F5344CB8AC3E}">
        <p14:creationId xmlns:p14="http://schemas.microsoft.com/office/powerpoint/2010/main" val="2437031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turned in</a:t>
            </a:r>
            <a:r>
              <a:rPr lang="en-US" baseline="0" dirty="0"/>
              <a:t> the SRS document late but it was high-quality. </a:t>
            </a:r>
            <a:endParaRPr lang="en-US" dirty="0"/>
          </a:p>
        </p:txBody>
      </p:sp>
      <p:sp>
        <p:nvSpPr>
          <p:cNvPr id="4" name="Slide Number Placeholder 3"/>
          <p:cNvSpPr>
            <a:spLocks noGrp="1"/>
          </p:cNvSpPr>
          <p:nvPr>
            <p:ph type="sldNum" sz="quarter" idx="10"/>
          </p:nvPr>
        </p:nvSpPr>
        <p:spPr/>
        <p:txBody>
          <a:bodyPr/>
          <a:lstStyle/>
          <a:p>
            <a:fld id="{AD7ADB22-9EAD-4AE3-B941-832F6570DA07}" type="slidenum">
              <a:rPr lang="en-US" smtClean="0"/>
              <a:t>31</a:t>
            </a:fld>
            <a:endParaRPr lang="en-US"/>
          </a:p>
        </p:txBody>
      </p:sp>
    </p:spTree>
    <p:extLst>
      <p:ext uri="{BB962C8B-B14F-4D97-AF65-F5344CB8AC3E}">
        <p14:creationId xmlns:p14="http://schemas.microsoft.com/office/powerpoint/2010/main" val="2274235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Stepping into the end of the term, we think we are in good shape.</a:t>
            </a:r>
            <a:endParaRPr lang="en-US" dirty="0"/>
          </a:p>
          <a:p>
            <a:endParaRPr lang="en-US" dirty="0"/>
          </a:p>
        </p:txBody>
      </p:sp>
      <p:sp>
        <p:nvSpPr>
          <p:cNvPr id="4" name="Slide Number Placeholder 3"/>
          <p:cNvSpPr>
            <a:spLocks noGrp="1"/>
          </p:cNvSpPr>
          <p:nvPr>
            <p:ph type="sldNum" sz="quarter" idx="10"/>
          </p:nvPr>
        </p:nvSpPr>
        <p:spPr/>
        <p:txBody>
          <a:bodyPr/>
          <a:lstStyle/>
          <a:p>
            <a:fld id="{AD7ADB22-9EAD-4AE3-B941-832F6570DA07}" type="slidenum">
              <a:rPr lang="en-US" smtClean="0"/>
              <a:t>32</a:t>
            </a:fld>
            <a:endParaRPr lang="en-US"/>
          </a:p>
        </p:txBody>
      </p:sp>
    </p:spTree>
    <p:extLst>
      <p:ext uri="{BB962C8B-B14F-4D97-AF65-F5344CB8AC3E}">
        <p14:creationId xmlns:p14="http://schemas.microsoft.com/office/powerpoint/2010/main" val="2459275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545C1171-4E79-4D59-8F00-AAF31F85EA49}" type="datetimeFigureOut">
              <a:rPr lang="en-US" smtClean="0"/>
              <a:t>12/7/16</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6F3529A7-EB8D-43EA-BF82-6CD86A4E5939}"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1757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5C1171-4E79-4D59-8F00-AAF31F85EA49}" type="datetimeFigureOut">
              <a:rPr lang="en-US" smtClean="0"/>
              <a:t>12/7/16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3529A7-EB8D-43EA-BF82-6CD86A4E5939}" type="slidenum">
              <a:rPr lang="en-US" smtClean="0"/>
              <a:t>‹#›</a:t>
            </a:fld>
            <a:endParaRPr lang="en-US"/>
          </a:p>
        </p:txBody>
      </p:sp>
    </p:spTree>
    <p:extLst>
      <p:ext uri="{BB962C8B-B14F-4D97-AF65-F5344CB8AC3E}">
        <p14:creationId xmlns:p14="http://schemas.microsoft.com/office/powerpoint/2010/main" val="412294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5C1171-4E79-4D59-8F00-AAF31F85EA49}" type="datetimeFigureOut">
              <a:rPr lang="en-US" smtClean="0"/>
              <a:t>12/7/16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18364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5C1171-4E79-4D59-8F00-AAF31F85EA49}" type="datetimeFigureOut">
              <a:rPr lang="en-US" smtClean="0"/>
              <a:t>12/7/16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99181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5C1171-4E79-4D59-8F00-AAF31F85EA49}" type="datetimeFigureOut">
              <a:rPr lang="en-US" smtClean="0"/>
              <a:t>12/7/16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spTree>
    <p:extLst>
      <p:ext uri="{BB962C8B-B14F-4D97-AF65-F5344CB8AC3E}">
        <p14:creationId xmlns:p14="http://schemas.microsoft.com/office/powerpoint/2010/main" val="10737615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5C1171-4E79-4D59-8F00-AAF31F85EA49}" type="datetimeFigureOut">
              <a:rPr lang="en-US" smtClean="0"/>
              <a:t>12/7/16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80086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5C1171-4E79-4D59-8F00-AAF31F85EA49}" type="datetimeFigureOut">
              <a:rPr lang="en-US" smtClean="0"/>
              <a:t>12/7/16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46151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5C1171-4E79-4D59-8F00-AAF31F85EA49}" type="datetimeFigureOut">
              <a:rPr lang="en-US" smtClean="0"/>
              <a:t>12/7/16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49954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5C1171-4E79-4D59-8F00-AAF31F85EA49}" type="datetimeFigureOut">
              <a:rPr lang="en-US" smtClean="0"/>
              <a:t>12/7/16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5603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5C1171-4E79-4D59-8F00-AAF31F85EA49}" type="datetimeFigureOut">
              <a:rPr lang="en-US" smtClean="0"/>
              <a:t>12/7/16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spTree>
    <p:extLst>
      <p:ext uri="{BB962C8B-B14F-4D97-AF65-F5344CB8AC3E}">
        <p14:creationId xmlns:p14="http://schemas.microsoft.com/office/powerpoint/2010/main" val="197599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5C1171-4E79-4D59-8F00-AAF31F85EA49}" type="datetimeFigureOut">
              <a:rPr lang="en-US" smtClean="0"/>
              <a:t>12/7/16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7025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45C1171-4E79-4D59-8F00-AAF31F85EA49}" type="datetimeFigureOut">
              <a:rPr lang="en-US" smtClean="0"/>
              <a:t>12/7/16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3529A7-EB8D-43EA-BF82-6CD86A4E5939}" type="slidenum">
              <a:rPr lang="en-US" smtClean="0"/>
              <a:t>‹#›</a:t>
            </a:fld>
            <a:endParaRPr lang="en-US"/>
          </a:p>
        </p:txBody>
      </p:sp>
    </p:spTree>
    <p:extLst>
      <p:ext uri="{BB962C8B-B14F-4D97-AF65-F5344CB8AC3E}">
        <p14:creationId xmlns:p14="http://schemas.microsoft.com/office/powerpoint/2010/main" val="1372638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45C1171-4E79-4D59-8F00-AAF31F85EA49}" type="datetimeFigureOut">
              <a:rPr lang="en-US" smtClean="0"/>
              <a:t>12/7/16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3529A7-EB8D-43EA-BF82-6CD86A4E5939}"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59640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45C1171-4E79-4D59-8F00-AAF31F85EA49}" type="datetimeFigureOut">
              <a:rPr lang="en-US" smtClean="0"/>
              <a:t>12/7/16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F3529A7-EB8D-43EA-BF82-6CD86A4E5939}"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2082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5C1171-4E79-4D59-8F00-AAF31F85EA49}" type="datetimeFigureOut">
              <a:rPr lang="en-US" smtClean="0"/>
              <a:t>12/7/16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3529A7-EB8D-43EA-BF82-6CD86A4E5939}" type="slidenum">
              <a:rPr lang="en-US" smtClean="0"/>
              <a:t>‹#›</a:t>
            </a:fld>
            <a:endParaRPr lang="en-US"/>
          </a:p>
        </p:txBody>
      </p:sp>
    </p:spTree>
    <p:extLst>
      <p:ext uri="{BB962C8B-B14F-4D97-AF65-F5344CB8AC3E}">
        <p14:creationId xmlns:p14="http://schemas.microsoft.com/office/powerpoint/2010/main" val="3877657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5C1171-4E79-4D59-8F00-AAF31F85EA49}" type="datetimeFigureOut">
              <a:rPr lang="en-US" smtClean="0"/>
              <a:t>12/7/16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3529A7-EB8D-43EA-BF82-6CD86A4E5939}"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1323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5C1171-4E79-4D59-8F00-AAF31F85EA49}" type="datetimeFigureOut">
              <a:rPr lang="en-US" smtClean="0"/>
              <a:t>12/7/16</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3529A7-EB8D-43EA-BF82-6CD86A4E5939}" type="slidenum">
              <a:rPr lang="en-US" smtClean="0"/>
              <a:t>‹#›</a:t>
            </a:fld>
            <a:endParaRPr lang="en-US"/>
          </a:p>
        </p:txBody>
      </p:sp>
    </p:spTree>
    <p:extLst>
      <p:ext uri="{BB962C8B-B14F-4D97-AF65-F5344CB8AC3E}">
        <p14:creationId xmlns:p14="http://schemas.microsoft.com/office/powerpoint/2010/main" val="142087943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45C1171-4E79-4D59-8F00-AAF31F85EA49}" type="datetimeFigureOut">
              <a:rPr lang="en-US" smtClean="0"/>
              <a:t>12/7/16</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F3529A7-EB8D-43EA-BF82-6CD86A4E5939}" type="slidenum">
              <a:rPr lang="en-US" smtClean="0"/>
              <a:t>‹#›</a:t>
            </a:fld>
            <a:endParaRPr lang="en-US"/>
          </a:p>
        </p:txBody>
      </p:sp>
    </p:spTree>
    <p:extLst>
      <p:ext uri="{BB962C8B-B14F-4D97-AF65-F5344CB8AC3E}">
        <p14:creationId xmlns:p14="http://schemas.microsoft.com/office/powerpoint/2010/main" val="3934317007"/>
      </p:ext>
    </p:extLst>
  </p:cSld>
  <p:clrMap bg1="lt1" tx1="dk1" bg2="lt2" tx2="dk2" accent1="accent1" accent2="accent2" accent3="accent3" accent4="accent4" accent5="accent5" accent6="accent6" hlink="hlink" folHlink="folHlink"/>
  <p:sldLayoutIdLst>
    <p:sldLayoutId id="2147484089" r:id="rId1"/>
    <p:sldLayoutId id="2147484090" r:id="rId2"/>
    <p:sldLayoutId id="2147484091" r:id="rId3"/>
    <p:sldLayoutId id="2147484092" r:id="rId4"/>
    <p:sldLayoutId id="2147484093" r:id="rId5"/>
    <p:sldLayoutId id="2147484094" r:id="rId6"/>
    <p:sldLayoutId id="2147484095" r:id="rId7"/>
    <p:sldLayoutId id="2147484096" r:id="rId8"/>
    <p:sldLayoutId id="2147484097" r:id="rId9"/>
    <p:sldLayoutId id="2147484098" r:id="rId10"/>
    <p:sldLayoutId id="2147484099" r:id="rId11"/>
    <p:sldLayoutId id="2147484100" r:id="rId12"/>
    <p:sldLayoutId id="2147484101" r:id="rId13"/>
    <p:sldLayoutId id="2147484102" r:id="rId14"/>
    <p:sldLayoutId id="2147484103" r:id="rId15"/>
    <p:sldLayoutId id="2147484104" r:id="rId16"/>
    <p:sldLayoutId id="214748410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png"/></Relationships>
</file>

<file path=ppt/slides/_rels/slide39.xml.rels><?xml version="1.0" encoding="UTF-8" standalone="yes"?>
<Relationships xmlns="http://schemas.openxmlformats.org/package/2006/relationships"><Relationship Id="rId3" Type="http://schemas.openxmlformats.org/officeDocument/2006/relationships/hyperlink" Target="http://www.ros.org/" TargetMode="External"/><Relationship Id="rId4" Type="http://schemas.openxmlformats.org/officeDocument/2006/relationships/image" Target="../media/image9.jpeg"/><Relationship Id="rId1" Type="http://schemas.openxmlformats.org/officeDocument/2006/relationships/video" Target="https://www.youtube.com/embed/qziUJcUDfBc" TargetMode="External"/><Relationship Id="rId2"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hyperlink" Target="http://www.mdpi.com/1424-8220/15/11/28807/htm"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hyperlink" Target="http://www.cs.cmu.edu/~maxim/ground.html"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hyperlink" Target="http://www.mit.edu/~jhow/" TargetMode="Externa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49.xml.rels><?xml version="1.0" encoding="UTF-8" standalone="yes"?>
<Relationships xmlns="http://schemas.openxmlformats.org/package/2006/relationships"><Relationship Id="rId3" Type="http://schemas.openxmlformats.org/officeDocument/2006/relationships/image" Target="../media/image13.gif"/><Relationship Id="rId4" Type="http://schemas.openxmlformats.org/officeDocument/2006/relationships/hyperlink" Target="http://planning.cs.uiuc.edu/node231.html" TargetMode="Externa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52.xml.rels><?xml version="1.0" encoding="UTF-8" standalone="yes"?>
<Relationships xmlns="http://schemas.openxmlformats.org/package/2006/relationships"><Relationship Id="rId3" Type="http://schemas.openxmlformats.org/officeDocument/2006/relationships/hyperlink" Target="http://staff.ustc.edu.cn/~csli/graduate/algorithms/book6/chap25.htm" TargetMode="External"/><Relationship Id="rId4" Type="http://schemas.openxmlformats.org/officeDocument/2006/relationships/image" Target="../media/image14.gi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55.xml.rels><?xml version="1.0" encoding="UTF-8" standalone="yes"?>
<Relationships xmlns="http://schemas.openxmlformats.org/package/2006/relationships"><Relationship Id="rId3" Type="http://schemas.openxmlformats.org/officeDocument/2006/relationships/hyperlink" Target="https://kaiserscience.wordpress.com/physics/kinematics/acceleration/" TargetMode="External"/><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56.xml.rels><?xml version="1.0" encoding="UTF-8" standalone="yes"?>
<Relationships xmlns="http://schemas.openxmlformats.org/package/2006/relationships"><Relationship Id="rId3" Type="http://schemas.openxmlformats.org/officeDocument/2006/relationships/hyperlink" Target="http://www.esquire.com/lifestyle/cars/a5830/parallel-parking-tips-0509/" TargetMode="External"/><Relationship Id="rId4" Type="http://schemas.openxmlformats.org/officeDocument/2006/relationships/image" Target="../media/image16.jpe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7.gi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8.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19.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37159"/>
            <a:ext cx="10515600" cy="1325563"/>
          </a:xfrm>
        </p:spPr>
        <p:txBody>
          <a:bodyPr/>
          <a:lstStyle/>
          <a:p>
            <a:r>
              <a:rPr lang="en-US" dirty="0"/>
              <a:t>Autonomous RC (ARC)</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0" y="2623331"/>
            <a:ext cx="10058400" cy="2838115"/>
          </a:xfrm>
          <a:prstGeom prst="rect">
            <a:avLst/>
          </a:prstGeom>
        </p:spPr>
      </p:pic>
      <p:sp>
        <p:nvSpPr>
          <p:cNvPr id="11" name="Subtitle 2"/>
          <p:cNvSpPr txBox="1">
            <a:spLocks/>
          </p:cNvSpPr>
          <p:nvPr/>
        </p:nvSpPr>
        <p:spPr>
          <a:xfrm>
            <a:off x="3543642" y="1803229"/>
            <a:ext cx="5104716" cy="51898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r>
              <a:rPr lang="en-US" dirty="0"/>
              <a:t>Cierra </a:t>
            </a:r>
            <a:r>
              <a:rPr lang="en-US" dirty="0" err="1"/>
              <a:t>Shawe</a:t>
            </a:r>
            <a:r>
              <a:rPr lang="en-US" dirty="0"/>
              <a:t>, Tao Chen, Daniel Stoyer</a:t>
            </a:r>
          </a:p>
        </p:txBody>
      </p:sp>
      <p:sp>
        <p:nvSpPr>
          <p:cNvPr id="8" name="TextBox 7"/>
          <p:cNvSpPr txBox="1"/>
          <p:nvPr/>
        </p:nvSpPr>
        <p:spPr>
          <a:xfrm>
            <a:off x="1066800" y="5461446"/>
            <a:ext cx="923651" cy="369332"/>
          </a:xfrm>
          <a:prstGeom prst="rect">
            <a:avLst/>
          </a:prstGeom>
          <a:noFill/>
        </p:spPr>
        <p:txBody>
          <a:bodyPr wrap="none" rtlCol="0">
            <a:spAutoFit/>
          </a:bodyPr>
          <a:lstStyle/>
          <a:p>
            <a:r>
              <a:rPr lang="en-US" dirty="0"/>
              <a:t>Figure 1</a:t>
            </a:r>
          </a:p>
        </p:txBody>
      </p:sp>
      <p:sp>
        <p:nvSpPr>
          <p:cNvPr id="12" name="TextBox 11"/>
          <p:cNvSpPr txBox="1"/>
          <p:nvPr/>
        </p:nvSpPr>
        <p:spPr>
          <a:xfrm>
            <a:off x="7315200" y="6488668"/>
            <a:ext cx="4581767" cy="369332"/>
          </a:xfrm>
          <a:prstGeom prst="rect">
            <a:avLst/>
          </a:prstGeom>
          <a:noFill/>
        </p:spPr>
        <p:txBody>
          <a:bodyPr wrap="none" rtlCol="0">
            <a:spAutoFit/>
          </a:bodyPr>
          <a:lstStyle/>
          <a:p>
            <a:r>
              <a:rPr lang="en-US" dirty="0"/>
              <a:t>Figure 1: image from https://autorally.github.io/</a:t>
            </a:r>
          </a:p>
        </p:txBody>
      </p:sp>
    </p:spTree>
    <p:extLst>
      <p:ext uri="{BB962C8B-B14F-4D97-AF65-F5344CB8AC3E}">
        <p14:creationId xmlns:p14="http://schemas.microsoft.com/office/powerpoint/2010/main" val="23071391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Weeks 1-2</a:t>
            </a:r>
          </a:p>
        </p:txBody>
      </p:sp>
      <p:sp>
        <p:nvSpPr>
          <p:cNvPr id="3" name="Content Placeholder 2"/>
          <p:cNvSpPr>
            <a:spLocks noGrp="1"/>
          </p:cNvSpPr>
          <p:nvPr>
            <p:ph idx="1"/>
          </p:nvPr>
        </p:nvSpPr>
        <p:spPr/>
        <p:txBody>
          <a:bodyPr/>
          <a:lstStyle/>
          <a:p>
            <a:r>
              <a:rPr lang="en-US" dirty="0"/>
              <a:t>Weeks one and two were general introduction and orientation weeks. It was not until week 3 that projects started in earnest and the first assignment was assigned.</a:t>
            </a:r>
          </a:p>
        </p:txBody>
      </p:sp>
    </p:spTree>
    <p:extLst>
      <p:ext uri="{BB962C8B-B14F-4D97-AF65-F5344CB8AC3E}">
        <p14:creationId xmlns:p14="http://schemas.microsoft.com/office/powerpoint/2010/main" val="1424993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3</a:t>
            </a:r>
          </a:p>
        </p:txBody>
      </p:sp>
      <p:sp>
        <p:nvSpPr>
          <p:cNvPr id="3" name="Content Placeholder 2"/>
          <p:cNvSpPr>
            <a:spLocks noGrp="1"/>
          </p:cNvSpPr>
          <p:nvPr>
            <p:ph idx="1"/>
          </p:nvPr>
        </p:nvSpPr>
        <p:spPr/>
        <p:txBody>
          <a:bodyPr/>
          <a:lstStyle/>
          <a:p>
            <a:r>
              <a:rPr lang="en-US" b="1" dirty="0"/>
              <a:t>Activities:</a:t>
            </a:r>
            <a:r>
              <a:rPr lang="en-US" dirty="0"/>
              <a:t/>
            </a:r>
            <a:br>
              <a:rPr lang="en-US" dirty="0"/>
            </a:br>
            <a:r>
              <a:rPr lang="en-US" dirty="0"/>
              <a:t>Worked on creating the problem statement. This required getting an overall understanding of what our autonomous RC vehicle should be able to do. In other words, getting on paper the expectations of our client for the final product. We also started researching what we would need for the SRS document, both in terms of the ARC project and in terms of the </a:t>
            </a:r>
            <a:r>
              <a:rPr lang="en-US" dirty="0" err="1"/>
              <a:t>LaTeX</a:t>
            </a:r>
            <a:r>
              <a:rPr lang="en-US" dirty="0"/>
              <a:t> document. We needed a Gantt chart for the SRS, so we started researching how to do that.</a:t>
            </a:r>
          </a:p>
          <a:p>
            <a:endParaRPr lang="en-US" b="1" dirty="0"/>
          </a:p>
        </p:txBody>
      </p:sp>
    </p:spTree>
    <p:extLst>
      <p:ext uri="{BB962C8B-B14F-4D97-AF65-F5344CB8AC3E}">
        <p14:creationId xmlns:p14="http://schemas.microsoft.com/office/powerpoint/2010/main" val="18920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3</a:t>
            </a:r>
          </a:p>
        </p:txBody>
      </p:sp>
      <p:sp>
        <p:nvSpPr>
          <p:cNvPr id="3" name="Content Placeholder 2"/>
          <p:cNvSpPr>
            <a:spLocks noGrp="1"/>
          </p:cNvSpPr>
          <p:nvPr>
            <p:ph idx="1"/>
          </p:nvPr>
        </p:nvSpPr>
        <p:spPr/>
        <p:txBody>
          <a:bodyPr/>
          <a:lstStyle/>
          <a:p>
            <a:r>
              <a:rPr lang="en-US" b="1" dirty="0"/>
              <a:t>Problems:</a:t>
            </a:r>
            <a:r>
              <a:rPr lang="en-US" dirty="0"/>
              <a:t/>
            </a:r>
            <a:br>
              <a:rPr lang="en-US" dirty="0"/>
            </a:br>
            <a:r>
              <a:rPr lang="en-US" dirty="0"/>
              <a:t>Our client was ill during this time, so feedback for the problem statement was understandably delayed. We struggled a little with using the proper tense in the document and getting a high-enough, yet detailed enough written view of the ARC project. We needed clarification on details for the expected vehicle capabilities.</a:t>
            </a:r>
          </a:p>
          <a:p>
            <a:endParaRPr lang="en-US" b="1" dirty="0"/>
          </a:p>
        </p:txBody>
      </p:sp>
    </p:spTree>
    <p:extLst>
      <p:ext uri="{BB962C8B-B14F-4D97-AF65-F5344CB8AC3E}">
        <p14:creationId xmlns:p14="http://schemas.microsoft.com/office/powerpoint/2010/main" val="1765910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3</a:t>
            </a:r>
          </a:p>
        </p:txBody>
      </p:sp>
      <p:sp>
        <p:nvSpPr>
          <p:cNvPr id="3" name="Content Placeholder 2"/>
          <p:cNvSpPr>
            <a:spLocks noGrp="1"/>
          </p:cNvSpPr>
          <p:nvPr>
            <p:ph idx="1"/>
          </p:nvPr>
        </p:nvSpPr>
        <p:spPr/>
        <p:txBody>
          <a:bodyPr/>
          <a:lstStyle/>
          <a:p>
            <a:r>
              <a:rPr lang="en-US" b="1" dirty="0"/>
              <a:t>Solutions:</a:t>
            </a:r>
            <a:r>
              <a:rPr lang="en-US" dirty="0"/>
              <a:t/>
            </a:r>
            <a:br>
              <a:rPr lang="en-US" dirty="0"/>
            </a:br>
            <a:r>
              <a:rPr lang="en-US" dirty="0"/>
              <a:t>We talked with our client on how to frame our project appropriately.  For the vehicle capabilities, our client told us to aim high, if we need to scale things back later we will.</a:t>
            </a:r>
            <a:endParaRPr lang="en-US" b="1" dirty="0"/>
          </a:p>
        </p:txBody>
      </p:sp>
    </p:spTree>
    <p:extLst>
      <p:ext uri="{BB962C8B-B14F-4D97-AF65-F5344CB8AC3E}">
        <p14:creationId xmlns:p14="http://schemas.microsoft.com/office/powerpoint/2010/main" val="2584947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9601196" cy="1303867"/>
          </a:xfrm>
        </p:spPr>
        <p:txBody>
          <a:bodyPr/>
          <a:lstStyle/>
          <a:p>
            <a:r>
              <a:rPr lang="en-US" dirty="0"/>
              <a:t>Week 4</a:t>
            </a:r>
          </a:p>
        </p:txBody>
      </p:sp>
      <p:sp>
        <p:nvSpPr>
          <p:cNvPr id="3" name="Content Placeholder 2"/>
          <p:cNvSpPr>
            <a:spLocks noGrp="1"/>
          </p:cNvSpPr>
          <p:nvPr>
            <p:ph idx="1"/>
          </p:nvPr>
        </p:nvSpPr>
        <p:spPr/>
        <p:txBody>
          <a:bodyPr/>
          <a:lstStyle/>
          <a:p>
            <a:r>
              <a:rPr lang="en-US" b="1" dirty="0"/>
              <a:t>Activities:</a:t>
            </a:r>
            <a:r>
              <a:rPr lang="en-US" dirty="0"/>
              <a:t/>
            </a:r>
            <a:br>
              <a:rPr lang="en-US" dirty="0"/>
            </a:br>
            <a:r>
              <a:rPr lang="en-US" dirty="0"/>
              <a:t>Received feedback on our problem statement and made required changes. We needed to clarify what our motivation for the project was, namely that we are trying to create an autonomous RC system that is considerably less expensive than current research platforms (think $1-2k vs $10-15k). Created a template for the SRS document and started looking into what requirements our project needed.</a:t>
            </a:r>
          </a:p>
          <a:p>
            <a:endParaRPr lang="en-US" b="1" dirty="0"/>
          </a:p>
        </p:txBody>
      </p:sp>
    </p:spTree>
    <p:extLst>
      <p:ext uri="{BB962C8B-B14F-4D97-AF65-F5344CB8AC3E}">
        <p14:creationId xmlns:p14="http://schemas.microsoft.com/office/powerpoint/2010/main" val="3062483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4</a:t>
            </a:r>
          </a:p>
        </p:txBody>
      </p:sp>
      <p:sp>
        <p:nvSpPr>
          <p:cNvPr id="3" name="Content Placeholder 2"/>
          <p:cNvSpPr>
            <a:spLocks noGrp="1"/>
          </p:cNvSpPr>
          <p:nvPr>
            <p:ph idx="1"/>
          </p:nvPr>
        </p:nvSpPr>
        <p:spPr/>
        <p:txBody>
          <a:bodyPr/>
          <a:lstStyle/>
          <a:p>
            <a:r>
              <a:rPr lang="en-US" b="1" dirty="0"/>
              <a:t>Problems:</a:t>
            </a:r>
            <a:r>
              <a:rPr lang="en-US" dirty="0"/>
              <a:t/>
            </a:r>
            <a:br>
              <a:rPr lang="en-US" dirty="0"/>
            </a:br>
            <a:r>
              <a:rPr lang="en-US" dirty="0"/>
              <a:t>The three of us on the ARC team have no prior experience with ECE, in general and Autonomy or RC vehicles, in particular. This lack of experience makes writing these beginning documents somewhat abstract because we do not know what is involved.</a:t>
            </a:r>
            <a:endParaRPr lang="en-US" b="1" dirty="0"/>
          </a:p>
        </p:txBody>
      </p:sp>
    </p:spTree>
    <p:extLst>
      <p:ext uri="{BB962C8B-B14F-4D97-AF65-F5344CB8AC3E}">
        <p14:creationId xmlns:p14="http://schemas.microsoft.com/office/powerpoint/2010/main" val="1912269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4</a:t>
            </a:r>
          </a:p>
        </p:txBody>
      </p:sp>
      <p:sp>
        <p:nvSpPr>
          <p:cNvPr id="3" name="Content Placeholder 2"/>
          <p:cNvSpPr>
            <a:spLocks noGrp="1"/>
          </p:cNvSpPr>
          <p:nvPr>
            <p:ph idx="1"/>
          </p:nvPr>
        </p:nvSpPr>
        <p:spPr/>
        <p:txBody>
          <a:bodyPr/>
          <a:lstStyle/>
          <a:p>
            <a:r>
              <a:rPr lang="en-US" b="1" dirty="0"/>
              <a:t>Solutions:</a:t>
            </a:r>
            <a:r>
              <a:rPr lang="en-US" dirty="0"/>
              <a:t/>
            </a:r>
            <a:br>
              <a:rPr lang="en-US" dirty="0"/>
            </a:br>
            <a:r>
              <a:rPr lang="en-US" dirty="0"/>
              <a:t>We spent time with our client to talk through some of the requirements. Clarifying why this project matters also helped us narrow the scope of our requirements a little bit. We could focus on low-cost, readily available components. While that still leaves quite a bit to discover, it also eliminates expensive, yet otherwise viable, options.</a:t>
            </a:r>
            <a:endParaRPr lang="en-US" b="1" dirty="0"/>
          </a:p>
        </p:txBody>
      </p:sp>
    </p:spTree>
    <p:extLst>
      <p:ext uri="{BB962C8B-B14F-4D97-AF65-F5344CB8AC3E}">
        <p14:creationId xmlns:p14="http://schemas.microsoft.com/office/powerpoint/2010/main" val="3505743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5</a:t>
            </a:r>
          </a:p>
        </p:txBody>
      </p:sp>
      <p:sp>
        <p:nvSpPr>
          <p:cNvPr id="3" name="Content Placeholder 2"/>
          <p:cNvSpPr>
            <a:spLocks noGrp="1"/>
          </p:cNvSpPr>
          <p:nvPr>
            <p:ph idx="1"/>
          </p:nvPr>
        </p:nvSpPr>
        <p:spPr/>
        <p:txBody>
          <a:bodyPr>
            <a:normAutofit lnSpcReduction="10000"/>
          </a:bodyPr>
          <a:lstStyle/>
          <a:p>
            <a:r>
              <a:rPr lang="en-US" b="1" dirty="0"/>
              <a:t>Activities:</a:t>
            </a:r>
            <a:r>
              <a:rPr lang="en-US" dirty="0"/>
              <a:t/>
            </a:r>
            <a:br>
              <a:rPr lang="en-US" dirty="0"/>
            </a:br>
            <a:r>
              <a:rPr lang="en-US" dirty="0"/>
              <a:t>Worked on the SRS document. This phase of the project required us to brainstorm what components our system needed and how they fit together. For instance, system interfaces has many parts so we had to sit down and talk through what connects and talks to what and visualize how that looks. For the SRS, filled out the introduction, software interfaces, communications interfaces, and the overall layout of the general control flow. Researched how to construct a Gantt chart in </a:t>
            </a:r>
            <a:r>
              <a:rPr lang="en-US" dirty="0" err="1"/>
              <a:t>LaTeX</a:t>
            </a:r>
            <a:r>
              <a:rPr lang="en-US" dirty="0"/>
              <a:t>. We also decided on what parts we each would take responsibility for and write about in the tech review document.</a:t>
            </a:r>
          </a:p>
          <a:p>
            <a:endParaRPr lang="en-US" b="1" dirty="0"/>
          </a:p>
        </p:txBody>
      </p:sp>
    </p:spTree>
    <p:extLst>
      <p:ext uri="{BB962C8B-B14F-4D97-AF65-F5344CB8AC3E}">
        <p14:creationId xmlns:p14="http://schemas.microsoft.com/office/powerpoint/2010/main" val="2961568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5</a:t>
            </a:r>
          </a:p>
        </p:txBody>
      </p:sp>
      <p:sp>
        <p:nvSpPr>
          <p:cNvPr id="3" name="Content Placeholder 2"/>
          <p:cNvSpPr>
            <a:spLocks noGrp="1"/>
          </p:cNvSpPr>
          <p:nvPr>
            <p:ph idx="1"/>
          </p:nvPr>
        </p:nvSpPr>
        <p:spPr/>
        <p:txBody>
          <a:bodyPr>
            <a:normAutofit fontScale="92500"/>
          </a:bodyPr>
          <a:lstStyle/>
          <a:p>
            <a:r>
              <a:rPr lang="en-US" b="1" dirty="0"/>
              <a:t>Problems:</a:t>
            </a:r>
            <a:r>
              <a:rPr lang="en-US" dirty="0"/>
              <a:t/>
            </a:r>
            <a:br>
              <a:rPr lang="en-US" dirty="0"/>
            </a:br>
            <a:r>
              <a:rPr lang="en-US" dirty="0"/>
              <a:t>The SRS document needed different indexing (numeric, as opposed to Roman numeral). This required some effort to figure out how to reformat the document to use a different indexing scheme without changing the controlling document class.  Other problems: The nature of our project is complex. Therefore, there are many parts to the requirements for this project. We needed to estimate what the project would need, but again, without experience. Researching and building a working Gantt chart in </a:t>
            </a:r>
            <a:r>
              <a:rPr lang="en-US" dirty="0" err="1"/>
              <a:t>LaTeX</a:t>
            </a:r>
            <a:r>
              <a:rPr lang="en-US" dirty="0"/>
              <a:t> took about 9 hours. The system is very cumbersome, which makes one not want to revisit it to make changes.</a:t>
            </a:r>
            <a:endParaRPr lang="en-US" b="1" dirty="0"/>
          </a:p>
        </p:txBody>
      </p:sp>
    </p:spTree>
    <p:extLst>
      <p:ext uri="{BB962C8B-B14F-4D97-AF65-F5344CB8AC3E}">
        <p14:creationId xmlns:p14="http://schemas.microsoft.com/office/powerpoint/2010/main" val="677505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5</a:t>
            </a:r>
          </a:p>
        </p:txBody>
      </p:sp>
      <p:sp>
        <p:nvSpPr>
          <p:cNvPr id="3" name="Content Placeholder 2"/>
          <p:cNvSpPr>
            <a:spLocks noGrp="1"/>
          </p:cNvSpPr>
          <p:nvPr>
            <p:ph idx="1"/>
          </p:nvPr>
        </p:nvSpPr>
        <p:spPr/>
        <p:txBody>
          <a:bodyPr/>
          <a:lstStyle/>
          <a:p>
            <a:r>
              <a:rPr lang="en-US" b="1" dirty="0"/>
              <a:t>Solutions:</a:t>
            </a:r>
            <a:r>
              <a:rPr lang="en-US" dirty="0"/>
              <a:t/>
            </a:r>
            <a:br>
              <a:rPr lang="en-US" dirty="0"/>
            </a:br>
            <a:r>
              <a:rPr lang="en-US" dirty="0"/>
              <a:t>Fixed the </a:t>
            </a:r>
            <a:r>
              <a:rPr lang="en-US" dirty="0" err="1"/>
              <a:t>LaTeX</a:t>
            </a:r>
            <a:r>
              <a:rPr lang="en-US" dirty="0"/>
              <a:t> index formatting issue by adding an argument to the </a:t>
            </a:r>
            <a:r>
              <a:rPr lang="en-US" dirty="0" err="1"/>
              <a:t>IEEEtran.cls</a:t>
            </a:r>
            <a:r>
              <a:rPr lang="en-US" dirty="0"/>
              <a:t> options. This turned out to be a pretty easy fix, but took quite a while to figure out. We tackled the complexity of this project by meeting together and drawing out a rough sketch of major components and how they relate to each other.</a:t>
            </a:r>
            <a:endParaRPr lang="en-US" b="1" dirty="0"/>
          </a:p>
        </p:txBody>
      </p:sp>
    </p:spTree>
    <p:extLst>
      <p:ext uri="{BB962C8B-B14F-4D97-AF65-F5344CB8AC3E}">
        <p14:creationId xmlns:p14="http://schemas.microsoft.com/office/powerpoint/2010/main" val="2115308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Introduction</a:t>
            </a:r>
          </a:p>
        </p:txBody>
      </p:sp>
      <p:sp>
        <p:nvSpPr>
          <p:cNvPr id="5" name="Subtitle 4"/>
          <p:cNvSpPr>
            <a:spLocks noGrp="1"/>
          </p:cNvSpPr>
          <p:nvPr>
            <p:ph type="subTitle" idx="1"/>
          </p:nvPr>
        </p:nvSpPr>
        <p:spPr/>
        <p:txBody>
          <a:bodyPr/>
          <a:lstStyle/>
          <a:p>
            <a:r>
              <a:rPr lang="en-US" dirty="0"/>
              <a:t>What ARC is all about!</a:t>
            </a:r>
          </a:p>
        </p:txBody>
      </p:sp>
    </p:spTree>
    <p:extLst>
      <p:ext uri="{BB962C8B-B14F-4D97-AF65-F5344CB8AC3E}">
        <p14:creationId xmlns:p14="http://schemas.microsoft.com/office/powerpoint/2010/main" val="79298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6</a:t>
            </a:r>
          </a:p>
        </p:txBody>
      </p:sp>
      <p:sp>
        <p:nvSpPr>
          <p:cNvPr id="3" name="Content Placeholder 2"/>
          <p:cNvSpPr>
            <a:spLocks noGrp="1"/>
          </p:cNvSpPr>
          <p:nvPr>
            <p:ph idx="1"/>
          </p:nvPr>
        </p:nvSpPr>
        <p:spPr/>
        <p:txBody>
          <a:bodyPr>
            <a:normAutofit fontScale="92500" lnSpcReduction="10000"/>
          </a:bodyPr>
          <a:lstStyle/>
          <a:p>
            <a:r>
              <a:rPr lang="en-US" b="1" dirty="0"/>
              <a:t>Activities:</a:t>
            </a:r>
            <a:r>
              <a:rPr lang="en-US" dirty="0"/>
              <a:t/>
            </a:r>
            <a:br>
              <a:rPr lang="en-US" dirty="0"/>
            </a:br>
            <a:r>
              <a:rPr lang="en-US" dirty="0"/>
              <a:t>This was a </a:t>
            </a:r>
            <a:r>
              <a:rPr lang="en-US" i="1" dirty="0"/>
              <a:t>very</a:t>
            </a:r>
            <a:r>
              <a:rPr lang="en-US" dirty="0"/>
              <a:t> research-heavy week. We did in-depth research on our main areas of emphasis: system interfaces, user interfaces, hardware interfaces, communications interfaces, sensors, navigation, hardware mounting (how to physically attach the components to the vehicle), system control and data processing, and path planning. We created a block diagram of the structure and data flow of the project. We worked simultaneously on the tech review and SRS documents. This is likely going to be a better strategy moving forward, research some area of the project, determine a requirement based off of the research, try to implement, record our findings and adjust the requirements further if necessary.</a:t>
            </a:r>
          </a:p>
          <a:p>
            <a:endParaRPr lang="en-US" b="1" dirty="0"/>
          </a:p>
        </p:txBody>
      </p:sp>
    </p:spTree>
    <p:extLst>
      <p:ext uri="{BB962C8B-B14F-4D97-AF65-F5344CB8AC3E}">
        <p14:creationId xmlns:p14="http://schemas.microsoft.com/office/powerpoint/2010/main" val="690394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6</a:t>
            </a:r>
          </a:p>
        </p:txBody>
      </p:sp>
      <p:sp>
        <p:nvSpPr>
          <p:cNvPr id="3" name="Content Placeholder 2"/>
          <p:cNvSpPr>
            <a:spLocks noGrp="1"/>
          </p:cNvSpPr>
          <p:nvPr>
            <p:ph idx="1"/>
          </p:nvPr>
        </p:nvSpPr>
        <p:spPr/>
        <p:txBody>
          <a:bodyPr/>
          <a:lstStyle/>
          <a:p>
            <a:r>
              <a:rPr lang="en-US" b="1" dirty="0"/>
              <a:t>Problems:</a:t>
            </a:r>
            <a:r>
              <a:rPr lang="en-US" dirty="0"/>
              <a:t/>
            </a:r>
            <a:br>
              <a:rPr lang="en-US" dirty="0"/>
            </a:br>
            <a:r>
              <a:rPr lang="en-US" dirty="0"/>
              <a:t>Which came first, the chicken or the egg? This is how it feels to be writing the documents for this research project. In order to know what requirements are reasonable/feasible, we need to know what tech is out there and if/how it fits with related components.</a:t>
            </a:r>
            <a:endParaRPr lang="en-US" b="1" dirty="0"/>
          </a:p>
        </p:txBody>
      </p:sp>
    </p:spTree>
    <p:extLst>
      <p:ext uri="{BB962C8B-B14F-4D97-AF65-F5344CB8AC3E}">
        <p14:creationId xmlns:p14="http://schemas.microsoft.com/office/powerpoint/2010/main" val="3758595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6</a:t>
            </a:r>
          </a:p>
        </p:txBody>
      </p:sp>
      <p:sp>
        <p:nvSpPr>
          <p:cNvPr id="3" name="Content Placeholder 2"/>
          <p:cNvSpPr>
            <a:spLocks noGrp="1"/>
          </p:cNvSpPr>
          <p:nvPr>
            <p:ph idx="1"/>
          </p:nvPr>
        </p:nvSpPr>
        <p:spPr/>
        <p:txBody>
          <a:bodyPr/>
          <a:lstStyle/>
          <a:p>
            <a:r>
              <a:rPr lang="en-US" b="1" dirty="0"/>
              <a:t>Solutions:</a:t>
            </a:r>
            <a:r>
              <a:rPr lang="en-US" dirty="0"/>
              <a:t/>
            </a:r>
            <a:br>
              <a:rPr lang="en-US" dirty="0"/>
            </a:br>
            <a:r>
              <a:rPr lang="en-US" dirty="0"/>
              <a:t>To get around some of the issues we are having we decided to write the SRS and the tech review somewhat concurrently. This allowed us to research our areas of the tech review and then have a better understanding of what a reasonable requirement might be for the project.</a:t>
            </a:r>
            <a:endParaRPr lang="en-US" b="1" dirty="0"/>
          </a:p>
        </p:txBody>
      </p:sp>
    </p:spTree>
    <p:extLst>
      <p:ext uri="{BB962C8B-B14F-4D97-AF65-F5344CB8AC3E}">
        <p14:creationId xmlns:p14="http://schemas.microsoft.com/office/powerpoint/2010/main" val="2751425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7</a:t>
            </a:r>
          </a:p>
        </p:txBody>
      </p:sp>
      <p:sp>
        <p:nvSpPr>
          <p:cNvPr id="3" name="Content Placeholder 2"/>
          <p:cNvSpPr>
            <a:spLocks noGrp="1"/>
          </p:cNvSpPr>
          <p:nvPr>
            <p:ph idx="1"/>
          </p:nvPr>
        </p:nvSpPr>
        <p:spPr/>
        <p:txBody>
          <a:bodyPr/>
          <a:lstStyle/>
          <a:p>
            <a:r>
              <a:rPr lang="en-US" b="1" dirty="0"/>
              <a:t>Activities:</a:t>
            </a:r>
            <a:r>
              <a:rPr lang="en-US" dirty="0"/>
              <a:t/>
            </a:r>
            <a:br>
              <a:rPr lang="en-US" dirty="0"/>
            </a:br>
            <a:r>
              <a:rPr lang="en-US" dirty="0"/>
              <a:t>This week was very similar to week 6, as we continued to research more about our topics and headway on the SRS. We managed to finish the introduction of the document and we described the general interfaces between components, even though we were unsure of what components were going to be used.</a:t>
            </a:r>
          </a:p>
          <a:p>
            <a:endParaRPr lang="en-US" b="1" dirty="0"/>
          </a:p>
        </p:txBody>
      </p:sp>
    </p:spTree>
    <p:extLst>
      <p:ext uri="{BB962C8B-B14F-4D97-AF65-F5344CB8AC3E}">
        <p14:creationId xmlns:p14="http://schemas.microsoft.com/office/powerpoint/2010/main" val="13443366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7</a:t>
            </a:r>
          </a:p>
        </p:txBody>
      </p:sp>
      <p:sp>
        <p:nvSpPr>
          <p:cNvPr id="3" name="Content Placeholder 2"/>
          <p:cNvSpPr>
            <a:spLocks noGrp="1"/>
          </p:cNvSpPr>
          <p:nvPr>
            <p:ph idx="1"/>
          </p:nvPr>
        </p:nvSpPr>
        <p:spPr/>
        <p:txBody>
          <a:bodyPr>
            <a:normAutofit lnSpcReduction="10000"/>
          </a:bodyPr>
          <a:lstStyle/>
          <a:p>
            <a:r>
              <a:rPr lang="en-US" b="1" dirty="0"/>
              <a:t>Problems:</a:t>
            </a:r>
            <a:r>
              <a:rPr lang="en-US" dirty="0"/>
              <a:t/>
            </a:r>
            <a:br>
              <a:rPr lang="en-US" dirty="0"/>
            </a:br>
            <a:r>
              <a:rPr lang="en-US" dirty="0"/>
              <a:t>The biggest problem we had this week were sifting through hardware documentation, that was well... lacking in the documentation aspect. The SRS document was also conceptually difficult without having an understanding of the technology behind it, which made it feel as if in order to finish the SRS, namely the requirements section, we would need to do the tech-review first to have a better understanding of what the realistic capabilities of the technology Another problem was trying to make progress on the SRS document without having completed the tech review first.</a:t>
            </a:r>
            <a:endParaRPr lang="en-US" b="1" dirty="0"/>
          </a:p>
        </p:txBody>
      </p:sp>
    </p:spTree>
    <p:extLst>
      <p:ext uri="{BB962C8B-B14F-4D97-AF65-F5344CB8AC3E}">
        <p14:creationId xmlns:p14="http://schemas.microsoft.com/office/powerpoint/2010/main" val="23628166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7</a:t>
            </a:r>
          </a:p>
        </p:txBody>
      </p:sp>
      <p:sp>
        <p:nvSpPr>
          <p:cNvPr id="3" name="Content Placeholder 2"/>
          <p:cNvSpPr>
            <a:spLocks noGrp="1"/>
          </p:cNvSpPr>
          <p:nvPr>
            <p:ph idx="1"/>
          </p:nvPr>
        </p:nvSpPr>
        <p:spPr/>
        <p:txBody>
          <a:bodyPr/>
          <a:lstStyle/>
          <a:p>
            <a:r>
              <a:rPr lang="en-US" b="1" dirty="0"/>
              <a:t>Solutions:</a:t>
            </a:r>
            <a:r>
              <a:rPr lang="en-US" dirty="0"/>
              <a:t/>
            </a:r>
            <a:br>
              <a:rPr lang="en-US" dirty="0"/>
            </a:br>
            <a:r>
              <a:rPr lang="en-US" dirty="0"/>
              <a:t>We spent more of our time researching to gain a better understanding of what we would need to do. When we found technology that seemed promising, we would add it as a component to our tech review.  Stepping back to look at the broader picture also helped us be able to fill out a good portion of the first half of the document.</a:t>
            </a:r>
            <a:endParaRPr lang="en-US" b="1" dirty="0"/>
          </a:p>
        </p:txBody>
      </p:sp>
    </p:spTree>
    <p:extLst>
      <p:ext uri="{BB962C8B-B14F-4D97-AF65-F5344CB8AC3E}">
        <p14:creationId xmlns:p14="http://schemas.microsoft.com/office/powerpoint/2010/main" val="1341980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8</a:t>
            </a:r>
          </a:p>
        </p:txBody>
      </p:sp>
      <p:sp>
        <p:nvSpPr>
          <p:cNvPr id="3" name="Content Placeholder 2"/>
          <p:cNvSpPr>
            <a:spLocks noGrp="1"/>
          </p:cNvSpPr>
          <p:nvPr>
            <p:ph idx="1"/>
          </p:nvPr>
        </p:nvSpPr>
        <p:spPr/>
        <p:txBody>
          <a:bodyPr/>
          <a:lstStyle/>
          <a:p>
            <a:r>
              <a:rPr lang="en-US" b="1" dirty="0"/>
              <a:t>Activities:</a:t>
            </a:r>
            <a:r>
              <a:rPr lang="en-US" dirty="0"/>
              <a:t/>
            </a:r>
            <a:br>
              <a:rPr lang="en-US" dirty="0"/>
            </a:br>
            <a:r>
              <a:rPr lang="en-US" dirty="0"/>
              <a:t>This week was focused on more research, primarily for the tech review. Thursday was also thanksgiving break, so not a lot happened between Wednesday and Sunday.</a:t>
            </a:r>
          </a:p>
          <a:p>
            <a:endParaRPr lang="en-US" b="1" dirty="0"/>
          </a:p>
        </p:txBody>
      </p:sp>
    </p:spTree>
    <p:extLst>
      <p:ext uri="{BB962C8B-B14F-4D97-AF65-F5344CB8AC3E}">
        <p14:creationId xmlns:p14="http://schemas.microsoft.com/office/powerpoint/2010/main" val="3527996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8</a:t>
            </a:r>
          </a:p>
        </p:txBody>
      </p:sp>
      <p:sp>
        <p:nvSpPr>
          <p:cNvPr id="3" name="Content Placeholder 2"/>
          <p:cNvSpPr>
            <a:spLocks noGrp="1"/>
          </p:cNvSpPr>
          <p:nvPr>
            <p:ph idx="1"/>
          </p:nvPr>
        </p:nvSpPr>
        <p:spPr/>
        <p:txBody>
          <a:bodyPr/>
          <a:lstStyle/>
          <a:p>
            <a:r>
              <a:rPr lang="en-US" b="1" dirty="0"/>
              <a:t>Problems:</a:t>
            </a:r>
            <a:r>
              <a:rPr lang="en-US" dirty="0"/>
              <a:t/>
            </a:r>
            <a:br>
              <a:rPr lang="en-US" dirty="0"/>
            </a:br>
            <a:r>
              <a:rPr lang="en-US" dirty="0"/>
              <a:t>The biggest problem was sifting through a lot of research that doesn't have any examples to look at.</a:t>
            </a:r>
            <a:endParaRPr lang="en-US" b="1" dirty="0"/>
          </a:p>
        </p:txBody>
      </p:sp>
    </p:spTree>
    <p:extLst>
      <p:ext uri="{BB962C8B-B14F-4D97-AF65-F5344CB8AC3E}">
        <p14:creationId xmlns:p14="http://schemas.microsoft.com/office/powerpoint/2010/main" val="13401463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8</a:t>
            </a:r>
          </a:p>
        </p:txBody>
      </p:sp>
      <p:sp>
        <p:nvSpPr>
          <p:cNvPr id="3" name="Content Placeholder 2"/>
          <p:cNvSpPr>
            <a:spLocks noGrp="1"/>
          </p:cNvSpPr>
          <p:nvPr>
            <p:ph idx="1"/>
          </p:nvPr>
        </p:nvSpPr>
        <p:spPr/>
        <p:txBody>
          <a:bodyPr/>
          <a:lstStyle/>
          <a:p>
            <a:r>
              <a:rPr lang="en-US" b="1" dirty="0"/>
              <a:t>Solutions:</a:t>
            </a:r>
            <a:r>
              <a:rPr lang="en-US" dirty="0"/>
              <a:t/>
            </a:r>
            <a:br>
              <a:rPr lang="en-US" dirty="0"/>
            </a:br>
            <a:r>
              <a:rPr lang="en-US" dirty="0"/>
              <a:t>Found as many basic examples as possible.</a:t>
            </a:r>
            <a:endParaRPr lang="en-US" b="1" dirty="0"/>
          </a:p>
        </p:txBody>
      </p:sp>
    </p:spTree>
    <p:extLst>
      <p:ext uri="{BB962C8B-B14F-4D97-AF65-F5344CB8AC3E}">
        <p14:creationId xmlns:p14="http://schemas.microsoft.com/office/powerpoint/2010/main" val="32040658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9</a:t>
            </a:r>
          </a:p>
        </p:txBody>
      </p:sp>
      <p:sp>
        <p:nvSpPr>
          <p:cNvPr id="3" name="Content Placeholder 2"/>
          <p:cNvSpPr>
            <a:spLocks noGrp="1"/>
          </p:cNvSpPr>
          <p:nvPr>
            <p:ph idx="1"/>
          </p:nvPr>
        </p:nvSpPr>
        <p:spPr/>
        <p:txBody>
          <a:bodyPr/>
          <a:lstStyle/>
          <a:p>
            <a:r>
              <a:rPr lang="en-US" b="1" dirty="0"/>
              <a:t>Activities:</a:t>
            </a:r>
            <a:r>
              <a:rPr lang="en-US" dirty="0"/>
              <a:t/>
            </a:r>
            <a:br>
              <a:rPr lang="en-US" dirty="0"/>
            </a:br>
            <a:r>
              <a:rPr lang="en-US" dirty="0"/>
              <a:t>This week we managed to finish our tech review and started making progress on filling out our SRS document. We would call this the "AHA!" week in terms of progress, as we finally started to see how our project was going to come together. After turning in the tech review, we were able to start filling out requirements, which was significantly easier after knowing what the realistic capabilities of our hardware.</a:t>
            </a:r>
          </a:p>
          <a:p>
            <a:endParaRPr lang="en-US" b="1" dirty="0"/>
          </a:p>
        </p:txBody>
      </p:sp>
    </p:spTree>
    <p:extLst>
      <p:ext uri="{BB962C8B-B14F-4D97-AF65-F5344CB8AC3E}">
        <p14:creationId xmlns:p14="http://schemas.microsoft.com/office/powerpoint/2010/main" val="793856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lstStyle/>
          <a:p>
            <a:r>
              <a:rPr lang="en-US" dirty="0"/>
              <a:t>The </a:t>
            </a:r>
            <a:r>
              <a:rPr lang="en-US" sz="3200" b="1" dirty="0"/>
              <a:t>purpose</a:t>
            </a:r>
            <a:r>
              <a:rPr lang="en-US" dirty="0"/>
              <a:t> of the Autonomous RC (</a:t>
            </a:r>
            <a:r>
              <a:rPr lang="en-US" b="1" dirty="0"/>
              <a:t>ARC</a:t>
            </a:r>
            <a:r>
              <a:rPr lang="en-US" dirty="0"/>
              <a:t>) project is to determine if it is possible to build an autonomous RC vehicle using commodity components, meaning components that are relatively inexpensive and can be bought at places like Radio Shack®, Best Buy®, or on Amazon®.</a:t>
            </a:r>
          </a:p>
        </p:txBody>
      </p:sp>
    </p:spTree>
    <p:extLst>
      <p:ext uri="{BB962C8B-B14F-4D97-AF65-F5344CB8AC3E}">
        <p14:creationId xmlns:p14="http://schemas.microsoft.com/office/powerpoint/2010/main" val="20022861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9</a:t>
            </a:r>
          </a:p>
        </p:txBody>
      </p:sp>
      <p:sp>
        <p:nvSpPr>
          <p:cNvPr id="3" name="Content Placeholder 2"/>
          <p:cNvSpPr>
            <a:spLocks noGrp="1"/>
          </p:cNvSpPr>
          <p:nvPr>
            <p:ph idx="1"/>
          </p:nvPr>
        </p:nvSpPr>
        <p:spPr/>
        <p:txBody>
          <a:bodyPr/>
          <a:lstStyle/>
          <a:p>
            <a:r>
              <a:rPr lang="en-US" b="1" dirty="0"/>
              <a:t>Problems:</a:t>
            </a:r>
            <a:r>
              <a:rPr lang="en-US" dirty="0"/>
              <a:t/>
            </a:r>
            <a:br>
              <a:rPr lang="en-US" dirty="0"/>
            </a:br>
            <a:r>
              <a:rPr lang="en-US" dirty="0"/>
              <a:t>The biggest problem was being a week behind where we would have liked to be. Our SRS document was still not completed, even though we were making a lot of progress</a:t>
            </a:r>
            <a:endParaRPr lang="en-US" b="1" dirty="0"/>
          </a:p>
        </p:txBody>
      </p:sp>
    </p:spTree>
    <p:extLst>
      <p:ext uri="{BB962C8B-B14F-4D97-AF65-F5344CB8AC3E}">
        <p14:creationId xmlns:p14="http://schemas.microsoft.com/office/powerpoint/2010/main" val="37684279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9</a:t>
            </a:r>
          </a:p>
        </p:txBody>
      </p:sp>
      <p:sp>
        <p:nvSpPr>
          <p:cNvPr id="3" name="Content Placeholder 2"/>
          <p:cNvSpPr>
            <a:spLocks noGrp="1"/>
          </p:cNvSpPr>
          <p:nvPr>
            <p:ph idx="1"/>
          </p:nvPr>
        </p:nvSpPr>
        <p:spPr/>
        <p:txBody>
          <a:bodyPr/>
          <a:lstStyle/>
          <a:p>
            <a:r>
              <a:rPr lang="en-US" b="1" dirty="0"/>
              <a:t>Solutions:</a:t>
            </a:r>
            <a:r>
              <a:rPr lang="en-US" dirty="0"/>
              <a:t/>
            </a:r>
            <a:br>
              <a:rPr lang="en-US" dirty="0"/>
            </a:br>
            <a:r>
              <a:rPr lang="en-US" dirty="0"/>
              <a:t>Our solution was to keep on moving forward and trying not to be affected too much by the setback from the previous documents. The next step was finishing our SRS document so that progress could be made on the design document.</a:t>
            </a:r>
            <a:endParaRPr lang="en-US" b="1" dirty="0"/>
          </a:p>
        </p:txBody>
      </p:sp>
    </p:spTree>
    <p:extLst>
      <p:ext uri="{BB962C8B-B14F-4D97-AF65-F5344CB8AC3E}">
        <p14:creationId xmlns:p14="http://schemas.microsoft.com/office/powerpoint/2010/main" val="20830649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10</a:t>
            </a:r>
          </a:p>
        </p:txBody>
      </p:sp>
      <p:sp>
        <p:nvSpPr>
          <p:cNvPr id="3" name="Content Placeholder 2"/>
          <p:cNvSpPr>
            <a:spLocks noGrp="1"/>
          </p:cNvSpPr>
          <p:nvPr>
            <p:ph idx="1"/>
          </p:nvPr>
        </p:nvSpPr>
        <p:spPr/>
        <p:txBody>
          <a:bodyPr/>
          <a:lstStyle/>
          <a:p>
            <a:r>
              <a:rPr lang="en-US" b="1" dirty="0"/>
              <a:t>Activities:</a:t>
            </a:r>
            <a:r>
              <a:rPr lang="en-US" dirty="0"/>
              <a:t/>
            </a:r>
            <a:br>
              <a:rPr lang="en-US" dirty="0"/>
            </a:br>
            <a:r>
              <a:rPr lang="en-US" dirty="0"/>
              <a:t>We finished our SRS document, and received Kevin's seal of approval.  The feedback we received was positive, which was surprising and satisfying at the same time.  We finished the design document. This is a preliminary design for what the layout and communication methods will be, along with generally what software we will be using, and what milestones we will need to hit in order to test the viability of our solution.</a:t>
            </a:r>
            <a:endParaRPr lang="en-US" b="1" dirty="0"/>
          </a:p>
        </p:txBody>
      </p:sp>
    </p:spTree>
    <p:extLst>
      <p:ext uri="{BB962C8B-B14F-4D97-AF65-F5344CB8AC3E}">
        <p14:creationId xmlns:p14="http://schemas.microsoft.com/office/powerpoint/2010/main" val="12272745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10</a:t>
            </a:r>
          </a:p>
        </p:txBody>
      </p:sp>
      <p:sp>
        <p:nvSpPr>
          <p:cNvPr id="3" name="Content Placeholder 2"/>
          <p:cNvSpPr>
            <a:spLocks noGrp="1"/>
          </p:cNvSpPr>
          <p:nvPr>
            <p:ph idx="1"/>
          </p:nvPr>
        </p:nvSpPr>
        <p:spPr/>
        <p:txBody>
          <a:bodyPr/>
          <a:lstStyle/>
          <a:p>
            <a:r>
              <a:rPr lang="en-US" b="1" dirty="0"/>
              <a:t>Problems:</a:t>
            </a:r>
            <a:r>
              <a:rPr lang="en-US" dirty="0"/>
              <a:t/>
            </a:r>
            <a:br>
              <a:rPr lang="en-US" dirty="0"/>
            </a:br>
            <a:r>
              <a:rPr lang="en-US" dirty="0"/>
              <a:t>The biggest problem comes back to being a week behind and needing to finish the design document. As a research project, the design document specifications from the IEEE format didn't follow what we needed, so we ended up having to talk more about our process and general design, rather than specifics, since they are still unknown.</a:t>
            </a:r>
            <a:endParaRPr lang="en-US" b="1" dirty="0"/>
          </a:p>
        </p:txBody>
      </p:sp>
    </p:spTree>
    <p:extLst>
      <p:ext uri="{BB962C8B-B14F-4D97-AF65-F5344CB8AC3E}">
        <p14:creationId xmlns:p14="http://schemas.microsoft.com/office/powerpoint/2010/main" val="20096051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10</a:t>
            </a:r>
          </a:p>
        </p:txBody>
      </p:sp>
      <p:sp>
        <p:nvSpPr>
          <p:cNvPr id="3" name="Content Placeholder 2"/>
          <p:cNvSpPr>
            <a:spLocks noGrp="1"/>
          </p:cNvSpPr>
          <p:nvPr>
            <p:ph idx="1"/>
          </p:nvPr>
        </p:nvSpPr>
        <p:spPr/>
        <p:txBody>
          <a:bodyPr/>
          <a:lstStyle/>
          <a:p>
            <a:r>
              <a:rPr lang="en-US" b="1" dirty="0"/>
              <a:t>Solutions:</a:t>
            </a:r>
            <a:r>
              <a:rPr lang="en-US" dirty="0"/>
              <a:t/>
            </a:r>
            <a:br>
              <a:rPr lang="en-US" dirty="0"/>
            </a:br>
            <a:r>
              <a:rPr lang="en-US" dirty="0"/>
              <a:t>We managed to finish the design document by just putting in as much time as needed, however, it wasn't quite to the level that we would have liked. This means we will continue to develop the document to better meet the specifications, once we have tested our system viability. If the system is not viable, we will revisit the design and see what needs to be done in order to succeed.</a:t>
            </a:r>
            <a:endParaRPr lang="en-US" b="1" dirty="0"/>
          </a:p>
        </p:txBody>
      </p:sp>
    </p:spTree>
    <p:extLst>
      <p:ext uri="{BB962C8B-B14F-4D97-AF65-F5344CB8AC3E}">
        <p14:creationId xmlns:p14="http://schemas.microsoft.com/office/powerpoint/2010/main" val="12628305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User Interface</a:t>
            </a:r>
          </a:p>
        </p:txBody>
      </p:sp>
      <p:sp>
        <p:nvSpPr>
          <p:cNvPr id="5" name="Subtitle 4"/>
          <p:cNvSpPr>
            <a:spLocks noGrp="1"/>
          </p:cNvSpPr>
          <p:nvPr>
            <p:ph type="subTitle" idx="1"/>
          </p:nvPr>
        </p:nvSpPr>
        <p:spPr/>
        <p:txBody>
          <a:bodyPr/>
          <a:lstStyle/>
          <a:p>
            <a:r>
              <a:rPr lang="en-US" dirty="0"/>
              <a:t>User interface (UI) is how the user and system communicate with one another. This is one of Dan’s areas of focus for ARC.</a:t>
            </a:r>
          </a:p>
        </p:txBody>
      </p:sp>
    </p:spTree>
    <p:extLst>
      <p:ext uri="{BB962C8B-B14F-4D97-AF65-F5344CB8AC3E}">
        <p14:creationId xmlns:p14="http://schemas.microsoft.com/office/powerpoint/2010/main" val="39010604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a:t>
            </a:r>
          </a:p>
        </p:txBody>
      </p:sp>
      <p:sp>
        <p:nvSpPr>
          <p:cNvPr id="3" name="Content Placeholder 2"/>
          <p:cNvSpPr>
            <a:spLocks noGrp="1"/>
          </p:cNvSpPr>
          <p:nvPr>
            <p:ph idx="1"/>
          </p:nvPr>
        </p:nvSpPr>
        <p:spPr>
          <a:xfrm>
            <a:off x="1295401" y="2556932"/>
            <a:ext cx="9601196" cy="3318936"/>
          </a:xfrm>
        </p:spPr>
        <p:txBody>
          <a:bodyPr/>
          <a:lstStyle/>
          <a:p>
            <a:r>
              <a:rPr lang="en-US" dirty="0"/>
              <a:t>Without good UI, everything is difficult.</a:t>
            </a:r>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4079" y="3061644"/>
            <a:ext cx="8115300" cy="3181350"/>
          </a:xfrm>
          <a:prstGeom prst="rect">
            <a:avLst/>
          </a:prstGeom>
        </p:spPr>
      </p:pic>
      <p:sp>
        <p:nvSpPr>
          <p:cNvPr id="5" name="TextBox 4"/>
          <p:cNvSpPr txBox="1"/>
          <p:nvPr/>
        </p:nvSpPr>
        <p:spPr>
          <a:xfrm>
            <a:off x="4917989" y="6488668"/>
            <a:ext cx="6677341" cy="369332"/>
          </a:xfrm>
          <a:prstGeom prst="rect">
            <a:avLst/>
          </a:prstGeom>
          <a:noFill/>
        </p:spPr>
        <p:txBody>
          <a:bodyPr wrap="none" rtlCol="0">
            <a:spAutoFit/>
          </a:bodyPr>
          <a:lstStyle/>
          <a:p>
            <a:r>
              <a:rPr lang="en-US" dirty="0"/>
              <a:t>Image found at http://www.vincentchu.com/image/dilbert_interface.gif</a:t>
            </a:r>
          </a:p>
        </p:txBody>
      </p:sp>
    </p:spTree>
    <p:extLst>
      <p:ext uri="{BB962C8B-B14F-4D97-AF65-F5344CB8AC3E}">
        <p14:creationId xmlns:p14="http://schemas.microsoft.com/office/powerpoint/2010/main" val="15767598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a:t>
            </a:r>
          </a:p>
        </p:txBody>
      </p:sp>
      <p:sp>
        <p:nvSpPr>
          <p:cNvPr id="4" name="Text Placeholder 3"/>
          <p:cNvSpPr>
            <a:spLocks noGrp="1"/>
          </p:cNvSpPr>
          <p:nvPr>
            <p:ph type="body" idx="1"/>
          </p:nvPr>
        </p:nvSpPr>
        <p:spPr/>
        <p:txBody>
          <a:bodyPr/>
          <a:lstStyle/>
          <a:p>
            <a:r>
              <a:rPr lang="en-US" dirty="0"/>
              <a:t>GUI</a:t>
            </a:r>
          </a:p>
        </p:txBody>
      </p:sp>
      <p:sp>
        <p:nvSpPr>
          <p:cNvPr id="5" name="Content Placeholder 4"/>
          <p:cNvSpPr>
            <a:spLocks noGrp="1"/>
          </p:cNvSpPr>
          <p:nvPr>
            <p:ph sz="half" idx="2"/>
          </p:nvPr>
        </p:nvSpPr>
        <p:spPr/>
        <p:txBody>
          <a:bodyPr/>
          <a:lstStyle/>
          <a:p>
            <a:r>
              <a:rPr lang="en-US" dirty="0"/>
              <a:t>Graphical User Interface</a:t>
            </a:r>
          </a:p>
          <a:p>
            <a:r>
              <a:rPr lang="en-US" dirty="0"/>
              <a:t>Most likely to be used on the ground station. Though may also be used on the companion computer.</a:t>
            </a:r>
          </a:p>
        </p:txBody>
      </p:sp>
      <p:sp>
        <p:nvSpPr>
          <p:cNvPr id="6" name="Text Placeholder 5"/>
          <p:cNvSpPr>
            <a:spLocks noGrp="1"/>
          </p:cNvSpPr>
          <p:nvPr>
            <p:ph type="body" sz="quarter" idx="3"/>
          </p:nvPr>
        </p:nvSpPr>
        <p:spPr/>
        <p:txBody>
          <a:bodyPr/>
          <a:lstStyle/>
          <a:p>
            <a:r>
              <a:rPr lang="en-US" dirty="0"/>
              <a:t>CLI</a:t>
            </a:r>
          </a:p>
        </p:txBody>
      </p:sp>
      <p:sp>
        <p:nvSpPr>
          <p:cNvPr id="7" name="Content Placeholder 6"/>
          <p:cNvSpPr>
            <a:spLocks noGrp="1"/>
          </p:cNvSpPr>
          <p:nvPr>
            <p:ph sz="quarter" idx="4"/>
          </p:nvPr>
        </p:nvSpPr>
        <p:spPr/>
        <p:txBody>
          <a:bodyPr/>
          <a:lstStyle/>
          <a:p>
            <a:r>
              <a:rPr lang="en-US" dirty="0"/>
              <a:t>Command Line Interface</a:t>
            </a:r>
          </a:p>
          <a:p>
            <a:r>
              <a:rPr lang="en-US" dirty="0"/>
              <a:t>Most likely to be used on the companion computer.</a:t>
            </a:r>
          </a:p>
        </p:txBody>
      </p:sp>
    </p:spTree>
    <p:extLst>
      <p:ext uri="{BB962C8B-B14F-4D97-AF65-F5344CB8AC3E}">
        <p14:creationId xmlns:p14="http://schemas.microsoft.com/office/powerpoint/2010/main" val="27749739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a:t>QGroundControl</a:t>
            </a:r>
            <a:endParaRPr lang="en-US" dirty="0"/>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18138" y="1389188"/>
            <a:ext cx="5470525" cy="4079625"/>
          </a:xfrm>
        </p:spPr>
      </p:pic>
      <p:sp>
        <p:nvSpPr>
          <p:cNvPr id="9" name="Text Placeholder 8"/>
          <p:cNvSpPr>
            <a:spLocks noGrp="1"/>
          </p:cNvSpPr>
          <p:nvPr>
            <p:ph type="body" sz="half" idx="2"/>
          </p:nvPr>
        </p:nvSpPr>
        <p:spPr/>
        <p:txBody>
          <a:bodyPr/>
          <a:lstStyle/>
          <a:p>
            <a:pPr marL="285750" indent="-285750" algn="l">
              <a:buFont typeface="Arial" panose="020B0604020202020204" pitchFamily="34" charset="0"/>
              <a:buChar char="•"/>
            </a:pPr>
            <a:r>
              <a:rPr lang="en-US" dirty="0"/>
              <a:t>Nice GUI for setting waypoints and seeing vehicle information.</a:t>
            </a:r>
          </a:p>
          <a:p>
            <a:pPr marL="285750" indent="-285750" algn="l">
              <a:buFont typeface="Arial" panose="020B0604020202020204" pitchFamily="34" charset="0"/>
              <a:buChar char="•"/>
            </a:pPr>
            <a:r>
              <a:rPr lang="en-US" dirty="0"/>
              <a:t>Can be used with different software packages.</a:t>
            </a:r>
          </a:p>
          <a:p>
            <a:pPr marL="285750" indent="-285750" algn="l">
              <a:buFont typeface="Arial" panose="020B0604020202020204" pitchFamily="34" charset="0"/>
              <a:buChar char="•"/>
            </a:pPr>
            <a:endParaRPr lang="en-US" dirty="0"/>
          </a:p>
        </p:txBody>
      </p:sp>
      <p:sp>
        <p:nvSpPr>
          <p:cNvPr id="11" name="TextBox 10"/>
          <p:cNvSpPr txBox="1"/>
          <p:nvPr/>
        </p:nvSpPr>
        <p:spPr>
          <a:xfrm>
            <a:off x="1585699" y="6488668"/>
            <a:ext cx="10606301" cy="369332"/>
          </a:xfrm>
          <a:prstGeom prst="rect">
            <a:avLst/>
          </a:prstGeom>
          <a:noFill/>
        </p:spPr>
        <p:txBody>
          <a:bodyPr wrap="none" rtlCol="0">
            <a:spAutoFit/>
          </a:bodyPr>
          <a:lstStyle/>
          <a:p>
            <a:r>
              <a:rPr lang="en-US" dirty="0"/>
              <a:t>Image from https://donlakeflyer.gitbooks.io/qgroundcontrol-user-guide/content/QuickStart/ConnectedVehicle.jpg</a:t>
            </a:r>
          </a:p>
        </p:txBody>
      </p:sp>
    </p:spTree>
    <p:extLst>
      <p:ext uri="{BB962C8B-B14F-4D97-AF65-F5344CB8AC3E}">
        <p14:creationId xmlns:p14="http://schemas.microsoft.com/office/powerpoint/2010/main" val="1018483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ROS</a:t>
            </a:r>
          </a:p>
        </p:txBody>
      </p:sp>
      <p:sp>
        <p:nvSpPr>
          <p:cNvPr id="9" name="Text Placeholder 8"/>
          <p:cNvSpPr>
            <a:spLocks noGrp="1"/>
          </p:cNvSpPr>
          <p:nvPr>
            <p:ph type="body" sz="half" idx="2"/>
          </p:nvPr>
        </p:nvSpPr>
        <p:spPr/>
        <p:txBody>
          <a:bodyPr/>
          <a:lstStyle/>
          <a:p>
            <a:pPr marL="285750" indent="-285750" algn="l">
              <a:buFont typeface="Arial" panose="020B0604020202020204" pitchFamily="34" charset="0"/>
              <a:buChar char="•"/>
            </a:pPr>
            <a:r>
              <a:rPr lang="en-US" dirty="0"/>
              <a:t>Robotics Operating System</a:t>
            </a:r>
          </a:p>
          <a:p>
            <a:pPr marL="742950" lvl="1" indent="-285750">
              <a:buFont typeface="Arial" panose="020B0604020202020204" pitchFamily="34" charset="0"/>
              <a:buChar char="•"/>
            </a:pPr>
            <a:r>
              <a:rPr lang="en-US" dirty="0"/>
              <a:t>A generic robotic platform for writing robotic software (</a:t>
            </a:r>
            <a:r>
              <a:rPr lang="en-US" dirty="0">
                <a:hlinkClick r:id="rId3"/>
              </a:rPr>
              <a:t>www.ros.org</a:t>
            </a:r>
            <a:r>
              <a:rPr lang="en-US" dirty="0"/>
              <a:t>).</a:t>
            </a:r>
          </a:p>
          <a:p>
            <a:pPr marL="742950" lvl="1" indent="-285750">
              <a:buFont typeface="Arial" panose="020B0604020202020204" pitchFamily="34" charset="0"/>
              <a:buChar char="•"/>
            </a:pPr>
            <a:r>
              <a:rPr lang="en-US" dirty="0"/>
              <a:t>Has many tools and libraries to pull from.</a:t>
            </a:r>
          </a:p>
          <a:p>
            <a:pPr marL="742950" lvl="1" indent="-285750">
              <a:buFont typeface="Arial" panose="020B0604020202020204" pitchFamily="34" charset="0"/>
              <a:buChar char="•"/>
            </a:pPr>
            <a:r>
              <a:rPr lang="en-US" dirty="0"/>
              <a:t>Is open source and freely available.</a:t>
            </a:r>
          </a:p>
          <a:p>
            <a:pPr marL="285750" indent="-285750" algn="l">
              <a:buFont typeface="Arial" panose="020B0604020202020204" pitchFamily="34" charset="0"/>
              <a:buChar char="•"/>
            </a:pPr>
            <a:endParaRPr lang="en-US" dirty="0"/>
          </a:p>
        </p:txBody>
      </p:sp>
      <p:pic>
        <p:nvPicPr>
          <p:cNvPr id="3" name="qziUJcUDfBc"/>
          <p:cNvPicPr>
            <a:picLocks noGrp="1" noRot="1" noChangeAspect="1"/>
          </p:cNvPicPr>
          <p:nvPr>
            <p:ph idx="1"/>
            <a:videoFile r:link="rId1"/>
          </p:nvPr>
        </p:nvPicPr>
        <p:blipFill>
          <a:blip r:embed="rId4"/>
          <a:stretch>
            <a:fillRect/>
          </a:stretch>
        </p:blipFill>
        <p:spPr>
          <a:xfrm>
            <a:off x="5867400" y="2143125"/>
            <a:ext cx="4572000" cy="2571750"/>
          </a:xfrm>
          <a:prstGeom prst="rect">
            <a:avLst/>
          </a:prstGeom>
        </p:spPr>
      </p:pic>
    </p:spTree>
    <p:extLst>
      <p:ext uri="{BB962C8B-B14F-4D97-AF65-F5344CB8AC3E}">
        <p14:creationId xmlns:p14="http://schemas.microsoft.com/office/powerpoint/2010/main" val="1728766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lstStyle/>
          <a:p>
            <a:r>
              <a:rPr lang="en-US" dirty="0"/>
              <a:t>Our </a:t>
            </a:r>
            <a:r>
              <a:rPr lang="en-US" sz="3200" b="1" dirty="0"/>
              <a:t>goal</a:t>
            </a:r>
            <a:r>
              <a:rPr lang="en-US" dirty="0"/>
              <a:t> is to make an RC vehicle navigate autonomous to a given waypoint/location, preferably at a high rate of speed. Stretch goals are to make the vehicle drift around corners and parallel park.</a:t>
            </a:r>
          </a:p>
        </p:txBody>
      </p:sp>
    </p:spTree>
    <p:extLst>
      <p:ext uri="{BB962C8B-B14F-4D97-AF65-F5344CB8AC3E}">
        <p14:creationId xmlns:p14="http://schemas.microsoft.com/office/powerpoint/2010/main" val="4559586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User Interface</a:t>
            </a:r>
          </a:p>
        </p:txBody>
      </p:sp>
      <p:sp>
        <p:nvSpPr>
          <p:cNvPr id="9" name="Text Placeholder 8"/>
          <p:cNvSpPr>
            <a:spLocks noGrp="1"/>
          </p:cNvSpPr>
          <p:nvPr>
            <p:ph type="body" idx="1"/>
          </p:nvPr>
        </p:nvSpPr>
        <p:spPr/>
        <p:txBody>
          <a:bodyPr/>
          <a:lstStyle/>
          <a:p>
            <a:r>
              <a:rPr lang="en-US" dirty="0"/>
              <a:t>Dilemma</a:t>
            </a:r>
          </a:p>
        </p:txBody>
      </p:sp>
      <p:sp>
        <p:nvSpPr>
          <p:cNvPr id="10" name="Content Placeholder 9"/>
          <p:cNvSpPr>
            <a:spLocks noGrp="1"/>
          </p:cNvSpPr>
          <p:nvPr>
            <p:ph sz="half" idx="2"/>
          </p:nvPr>
        </p:nvSpPr>
        <p:spPr/>
        <p:txBody>
          <a:bodyPr/>
          <a:lstStyle/>
          <a:p>
            <a:r>
              <a:rPr lang="en-US" dirty="0"/>
              <a:t>There is no UI that is a complete package for our purposes.</a:t>
            </a:r>
          </a:p>
          <a:p>
            <a:r>
              <a:rPr lang="en-US" dirty="0" err="1"/>
              <a:t>QGroundControl</a:t>
            </a:r>
            <a:r>
              <a:rPr lang="en-US" dirty="0"/>
              <a:t> works with many different drone platforms, but is not used with ROS.</a:t>
            </a:r>
          </a:p>
          <a:p>
            <a:endParaRPr lang="en-US" dirty="0"/>
          </a:p>
        </p:txBody>
      </p:sp>
      <p:sp>
        <p:nvSpPr>
          <p:cNvPr id="11" name="Text Placeholder 10"/>
          <p:cNvSpPr>
            <a:spLocks noGrp="1"/>
          </p:cNvSpPr>
          <p:nvPr>
            <p:ph type="body" sz="quarter" idx="3"/>
          </p:nvPr>
        </p:nvSpPr>
        <p:spPr/>
        <p:txBody>
          <a:bodyPr/>
          <a:lstStyle/>
          <a:p>
            <a:r>
              <a:rPr lang="en-US" dirty="0"/>
              <a:t>Things Involved</a:t>
            </a:r>
          </a:p>
        </p:txBody>
      </p:sp>
      <p:sp>
        <p:nvSpPr>
          <p:cNvPr id="12" name="Content Placeholder 11"/>
          <p:cNvSpPr>
            <a:spLocks noGrp="1"/>
          </p:cNvSpPr>
          <p:nvPr>
            <p:ph sz="quarter" idx="4"/>
          </p:nvPr>
        </p:nvSpPr>
        <p:spPr/>
        <p:txBody>
          <a:bodyPr/>
          <a:lstStyle/>
          <a:p>
            <a:r>
              <a:rPr lang="en-US" dirty="0"/>
              <a:t>Communication protocols such as </a:t>
            </a:r>
            <a:r>
              <a:rPr lang="en-US" dirty="0" err="1"/>
              <a:t>MAVLink</a:t>
            </a:r>
            <a:r>
              <a:rPr lang="en-US" dirty="0"/>
              <a:t> or the ROS node protocol need to either be compatible with our software, or be easily converted.</a:t>
            </a:r>
          </a:p>
        </p:txBody>
      </p:sp>
    </p:spTree>
    <p:extLst>
      <p:ext uri="{BB962C8B-B14F-4D97-AF65-F5344CB8AC3E}">
        <p14:creationId xmlns:p14="http://schemas.microsoft.com/office/powerpoint/2010/main" val="1125621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Motion Model</a:t>
            </a:r>
          </a:p>
        </p:txBody>
      </p:sp>
      <p:sp>
        <p:nvSpPr>
          <p:cNvPr id="3" name="Subtitle 2"/>
          <p:cNvSpPr>
            <a:spLocks noGrp="1"/>
          </p:cNvSpPr>
          <p:nvPr>
            <p:ph type="subTitle" idx="1"/>
          </p:nvPr>
        </p:nvSpPr>
        <p:spPr/>
        <p:txBody>
          <a:bodyPr/>
          <a:lstStyle/>
          <a:p>
            <a:r>
              <a:rPr lang="en-US" dirty="0"/>
              <a:t>How to control the vehicle</a:t>
            </a:r>
          </a:p>
        </p:txBody>
      </p:sp>
    </p:spTree>
    <p:extLst>
      <p:ext uri="{BB962C8B-B14F-4D97-AF65-F5344CB8AC3E}">
        <p14:creationId xmlns:p14="http://schemas.microsoft.com/office/powerpoint/2010/main" val="2696208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2921"/>
            <a:ext cx="10515600" cy="1325563"/>
          </a:xfrm>
        </p:spPr>
        <p:txBody>
          <a:bodyPr/>
          <a:lstStyle/>
          <a:p>
            <a:r>
              <a:rPr lang="en-US" dirty="0"/>
              <a:t>Why?</a:t>
            </a:r>
          </a:p>
        </p:txBody>
      </p:sp>
      <p:pic>
        <p:nvPicPr>
          <p:cNvPr id="1026" name="Picture 2" descr="Image result for car like robot motion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48484"/>
            <a:ext cx="4391025" cy="37433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485072" y="5391809"/>
            <a:ext cx="1097280" cy="369332"/>
          </a:xfrm>
          <a:prstGeom prst="rect">
            <a:avLst/>
          </a:prstGeom>
          <a:noFill/>
        </p:spPr>
        <p:txBody>
          <a:bodyPr wrap="square" rtlCol="0">
            <a:spAutoFit/>
          </a:bodyPr>
          <a:lstStyle/>
          <a:p>
            <a:r>
              <a:rPr lang="en-US" dirty="0"/>
              <a:t>Figure 1</a:t>
            </a:r>
          </a:p>
        </p:txBody>
      </p:sp>
      <p:sp>
        <p:nvSpPr>
          <p:cNvPr id="5" name="TextBox 4"/>
          <p:cNvSpPr txBox="1"/>
          <p:nvPr/>
        </p:nvSpPr>
        <p:spPr>
          <a:xfrm>
            <a:off x="6228471" y="6488668"/>
            <a:ext cx="6020972" cy="369332"/>
          </a:xfrm>
          <a:prstGeom prst="rect">
            <a:avLst/>
          </a:prstGeom>
          <a:noFill/>
        </p:spPr>
        <p:txBody>
          <a:bodyPr wrap="square" rtlCol="0">
            <a:spAutoFit/>
          </a:bodyPr>
          <a:lstStyle/>
          <a:p>
            <a:r>
              <a:rPr lang="en-US" dirty="0"/>
              <a:t>Figure 1: </a:t>
            </a:r>
            <a:r>
              <a:rPr lang="en-US" dirty="0">
                <a:hlinkClick r:id="rId3"/>
              </a:rPr>
              <a:t>http://www.mdpi.com/1424-8220/15/11/28807/htm</a:t>
            </a:r>
            <a:r>
              <a:rPr lang="en-US" dirty="0"/>
              <a:t> </a:t>
            </a:r>
          </a:p>
        </p:txBody>
      </p:sp>
      <p:sp>
        <p:nvSpPr>
          <p:cNvPr id="6" name="TextBox 5"/>
          <p:cNvSpPr txBox="1"/>
          <p:nvPr/>
        </p:nvSpPr>
        <p:spPr>
          <a:xfrm>
            <a:off x="5797062" y="2414603"/>
            <a:ext cx="5556738" cy="1852815"/>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000" dirty="0"/>
              <a:t>Determine the fundamental behavior of the car.</a:t>
            </a:r>
          </a:p>
          <a:p>
            <a:pPr marL="285750" indent="-285750">
              <a:lnSpc>
                <a:spcPct val="200000"/>
              </a:lnSpc>
              <a:buFont typeface="Arial" panose="020B0604020202020204" pitchFamily="34" charset="0"/>
              <a:buChar char="•"/>
            </a:pPr>
            <a:r>
              <a:rPr lang="en-US" sz="2000" dirty="0"/>
              <a:t>Determine the limitations of what the car can do.</a:t>
            </a:r>
          </a:p>
          <a:p>
            <a:pPr marL="285750" indent="-285750">
              <a:lnSpc>
                <a:spcPct val="200000"/>
              </a:lnSpc>
              <a:buFont typeface="Arial" panose="020B0604020202020204" pitchFamily="34" charset="0"/>
              <a:buChar char="•"/>
            </a:pPr>
            <a:r>
              <a:rPr lang="en-US" sz="2000" dirty="0"/>
              <a:t>A good motion model can reduce uncertainties.</a:t>
            </a:r>
          </a:p>
        </p:txBody>
      </p:sp>
    </p:spTree>
    <p:extLst>
      <p:ext uri="{BB962C8B-B14F-4D97-AF65-F5344CB8AC3E}">
        <p14:creationId xmlns:p14="http://schemas.microsoft.com/office/powerpoint/2010/main" val="5310640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2922"/>
            <a:ext cx="10515600" cy="1325563"/>
          </a:xfrm>
        </p:spPr>
        <p:txBody>
          <a:bodyPr/>
          <a:lstStyle/>
          <a:p>
            <a:r>
              <a:rPr lang="en-US" dirty="0"/>
              <a:t>How?</a:t>
            </a:r>
          </a:p>
        </p:txBody>
      </p:sp>
      <p:sp>
        <p:nvSpPr>
          <p:cNvPr id="4" name="TextBox 3"/>
          <p:cNvSpPr txBox="1"/>
          <p:nvPr/>
        </p:nvSpPr>
        <p:spPr>
          <a:xfrm>
            <a:off x="838200" y="1508837"/>
            <a:ext cx="6308188" cy="1015663"/>
          </a:xfrm>
          <a:prstGeom prst="rect">
            <a:avLst/>
          </a:prstGeom>
          <a:noFill/>
        </p:spPr>
        <p:txBody>
          <a:bodyPr wrap="square" rtlCol="0">
            <a:spAutoFit/>
          </a:bodyPr>
          <a:lstStyle/>
          <a:p>
            <a:r>
              <a:rPr lang="en-US" sz="6000" b="1" dirty="0"/>
              <a:t>Experiment</a:t>
            </a:r>
          </a:p>
        </p:txBody>
      </p:sp>
      <p:sp>
        <p:nvSpPr>
          <p:cNvPr id="5" name="Title 1"/>
          <p:cNvSpPr txBox="1">
            <a:spLocks/>
          </p:cNvSpPr>
          <p:nvPr/>
        </p:nvSpPr>
        <p:spPr>
          <a:xfrm>
            <a:off x="838200" y="2748554"/>
            <a:ext cx="42683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Dilemma</a:t>
            </a:r>
          </a:p>
        </p:txBody>
      </p:sp>
      <p:sp>
        <p:nvSpPr>
          <p:cNvPr id="7" name="TextBox 6"/>
          <p:cNvSpPr txBox="1"/>
          <p:nvPr/>
        </p:nvSpPr>
        <p:spPr>
          <a:xfrm>
            <a:off x="838200" y="4074117"/>
            <a:ext cx="5421923" cy="1384995"/>
          </a:xfrm>
          <a:prstGeom prst="rect">
            <a:avLst/>
          </a:prstGeom>
          <a:noFill/>
        </p:spPr>
        <p:txBody>
          <a:bodyPr wrap="square" rtlCol="0">
            <a:spAutoFit/>
          </a:bodyPr>
          <a:lstStyle/>
          <a:p>
            <a:pPr marL="457200" indent="-457200">
              <a:buFont typeface="Arial" panose="020B0604020202020204" pitchFamily="34" charset="0"/>
              <a:buChar char="•"/>
            </a:pPr>
            <a:r>
              <a:rPr lang="en-US" sz="2800" b="1" dirty="0"/>
              <a:t>Not sure if this is necessary.</a:t>
            </a:r>
          </a:p>
          <a:p>
            <a:pPr marL="457200" indent="-457200">
              <a:buFont typeface="Arial" panose="020B0604020202020204" pitchFamily="34" charset="0"/>
              <a:buChar char="•"/>
            </a:pPr>
            <a:r>
              <a:rPr lang="en-US" sz="2800" b="1" dirty="0"/>
              <a:t>Depends on how intelligent our system is.</a:t>
            </a:r>
          </a:p>
        </p:txBody>
      </p:sp>
      <p:sp>
        <p:nvSpPr>
          <p:cNvPr id="9" name="Title 1"/>
          <p:cNvSpPr txBox="1">
            <a:spLocks/>
          </p:cNvSpPr>
          <p:nvPr/>
        </p:nvSpPr>
        <p:spPr>
          <a:xfrm>
            <a:off x="6260123" y="2748554"/>
            <a:ext cx="42683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Things involved</a:t>
            </a:r>
          </a:p>
        </p:txBody>
      </p:sp>
      <p:sp>
        <p:nvSpPr>
          <p:cNvPr id="10" name="TextBox 9"/>
          <p:cNvSpPr txBox="1"/>
          <p:nvPr/>
        </p:nvSpPr>
        <p:spPr>
          <a:xfrm>
            <a:off x="6260123" y="4074116"/>
            <a:ext cx="5421923" cy="954107"/>
          </a:xfrm>
          <a:prstGeom prst="rect">
            <a:avLst/>
          </a:prstGeom>
          <a:noFill/>
        </p:spPr>
        <p:txBody>
          <a:bodyPr wrap="square" rtlCol="0">
            <a:spAutoFit/>
          </a:bodyPr>
          <a:lstStyle/>
          <a:p>
            <a:pPr marL="457200" indent="-457200">
              <a:buFont typeface="Arial" panose="020B0604020202020204" pitchFamily="34" charset="0"/>
              <a:buChar char="•"/>
            </a:pPr>
            <a:r>
              <a:rPr lang="en-US" sz="2800" b="1" dirty="0"/>
              <a:t>Motor</a:t>
            </a:r>
          </a:p>
          <a:p>
            <a:pPr marL="457200" indent="-457200">
              <a:buFont typeface="Arial" panose="020B0604020202020204" pitchFamily="34" charset="0"/>
              <a:buChar char="•"/>
            </a:pPr>
            <a:r>
              <a:rPr lang="en-US" sz="2800" b="1" dirty="0"/>
              <a:t>Servos</a:t>
            </a:r>
          </a:p>
        </p:txBody>
      </p:sp>
    </p:spTree>
    <p:extLst>
      <p:ext uri="{BB962C8B-B14F-4D97-AF65-F5344CB8AC3E}">
        <p14:creationId xmlns:p14="http://schemas.microsoft.com/office/powerpoint/2010/main" val="38741831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Control Model</a:t>
            </a:r>
          </a:p>
        </p:txBody>
      </p:sp>
      <p:sp>
        <p:nvSpPr>
          <p:cNvPr id="3" name="Subtitle 2"/>
          <p:cNvSpPr>
            <a:spLocks noGrp="1"/>
          </p:cNvSpPr>
          <p:nvPr>
            <p:ph type="subTitle" idx="1"/>
          </p:nvPr>
        </p:nvSpPr>
        <p:spPr/>
        <p:txBody>
          <a:bodyPr/>
          <a:lstStyle/>
          <a:p>
            <a:r>
              <a:rPr lang="en-US" dirty="0"/>
              <a:t>How to have the vehicle strictly follow a path</a:t>
            </a:r>
          </a:p>
        </p:txBody>
      </p:sp>
    </p:spTree>
    <p:extLst>
      <p:ext uri="{BB962C8B-B14F-4D97-AF65-F5344CB8AC3E}">
        <p14:creationId xmlns:p14="http://schemas.microsoft.com/office/powerpoint/2010/main" val="13244712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02675"/>
            <a:ext cx="10515600" cy="1325563"/>
          </a:xfrm>
        </p:spPr>
        <p:txBody>
          <a:bodyPr/>
          <a:lstStyle/>
          <a:p>
            <a:r>
              <a:rPr lang="en-US" dirty="0"/>
              <a:t>Why?</a:t>
            </a:r>
          </a:p>
        </p:txBody>
      </p:sp>
      <p:sp>
        <p:nvSpPr>
          <p:cNvPr id="3" name="TextBox 2"/>
          <p:cNvSpPr txBox="1"/>
          <p:nvPr/>
        </p:nvSpPr>
        <p:spPr>
          <a:xfrm>
            <a:off x="838199" y="1266628"/>
            <a:ext cx="7306994" cy="523220"/>
          </a:xfrm>
          <a:prstGeom prst="rect">
            <a:avLst/>
          </a:prstGeom>
          <a:noFill/>
        </p:spPr>
        <p:txBody>
          <a:bodyPr wrap="square" rtlCol="0">
            <a:spAutoFit/>
          </a:bodyPr>
          <a:lstStyle/>
          <a:p>
            <a:r>
              <a:rPr lang="en-US" sz="2800" dirty="0">
                <a:solidFill>
                  <a:schemeClr val="bg1">
                    <a:lumMod val="50000"/>
                  </a:schemeClr>
                </a:solidFill>
              </a:rPr>
              <a:t>We want the vehicle to follow a pre-plan path.</a:t>
            </a:r>
          </a:p>
        </p:txBody>
      </p:sp>
      <p:pic>
        <p:nvPicPr>
          <p:cNvPr id="2050" name="Picture 2" descr="Image result for autonomous vehicle pa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573" y="2532799"/>
            <a:ext cx="3593123" cy="333112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160561" y="5863925"/>
            <a:ext cx="1069145" cy="365760"/>
          </a:xfrm>
          <a:prstGeom prst="rect">
            <a:avLst/>
          </a:prstGeom>
          <a:noFill/>
        </p:spPr>
        <p:txBody>
          <a:bodyPr wrap="square" rtlCol="0">
            <a:spAutoFit/>
          </a:bodyPr>
          <a:lstStyle/>
          <a:p>
            <a:r>
              <a:rPr lang="en-US" dirty="0"/>
              <a:t>Figure 2</a:t>
            </a:r>
          </a:p>
        </p:txBody>
      </p:sp>
      <p:sp>
        <p:nvSpPr>
          <p:cNvPr id="8" name="TextBox 7"/>
          <p:cNvSpPr txBox="1"/>
          <p:nvPr/>
        </p:nvSpPr>
        <p:spPr>
          <a:xfrm>
            <a:off x="6794695" y="6488668"/>
            <a:ext cx="5397305" cy="369332"/>
          </a:xfrm>
          <a:prstGeom prst="rect">
            <a:avLst/>
          </a:prstGeom>
          <a:noFill/>
        </p:spPr>
        <p:txBody>
          <a:bodyPr wrap="square" rtlCol="0">
            <a:spAutoFit/>
          </a:bodyPr>
          <a:lstStyle/>
          <a:p>
            <a:r>
              <a:rPr lang="en-US" dirty="0"/>
              <a:t>Figure 2: </a:t>
            </a:r>
            <a:r>
              <a:rPr lang="en-US" dirty="0">
                <a:hlinkClick r:id="rId3"/>
              </a:rPr>
              <a:t>http://www.cs.cmu.edu/~maxim/ground.html</a:t>
            </a:r>
            <a:r>
              <a:rPr lang="en-US" dirty="0"/>
              <a:t> </a:t>
            </a:r>
          </a:p>
        </p:txBody>
      </p:sp>
      <p:sp>
        <p:nvSpPr>
          <p:cNvPr id="13" name="Title 1"/>
          <p:cNvSpPr txBox="1">
            <a:spLocks/>
          </p:cNvSpPr>
          <p:nvPr/>
        </p:nvSpPr>
        <p:spPr>
          <a:xfrm>
            <a:off x="4895557" y="2592191"/>
            <a:ext cx="4023361" cy="6318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But:</a:t>
            </a:r>
          </a:p>
        </p:txBody>
      </p:sp>
      <p:sp>
        <p:nvSpPr>
          <p:cNvPr id="11" name="TextBox 10"/>
          <p:cNvSpPr txBox="1"/>
          <p:nvPr/>
        </p:nvSpPr>
        <p:spPr>
          <a:xfrm>
            <a:off x="4895557" y="3319975"/>
            <a:ext cx="6302326" cy="1122743"/>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t>They go off paths even on smooth surface.</a:t>
            </a:r>
          </a:p>
          <a:p>
            <a:pPr marL="285750" indent="-285750">
              <a:lnSpc>
                <a:spcPct val="200000"/>
              </a:lnSpc>
              <a:buFont typeface="Arial" panose="020B0604020202020204" pitchFamily="34" charset="0"/>
              <a:buChar char="•"/>
            </a:pPr>
            <a:r>
              <a:rPr lang="en-US" dirty="0"/>
              <a:t>On bumpy surface, going off path is inevitable.</a:t>
            </a:r>
          </a:p>
        </p:txBody>
      </p:sp>
    </p:spTree>
    <p:extLst>
      <p:ext uri="{BB962C8B-B14F-4D97-AF65-F5344CB8AC3E}">
        <p14:creationId xmlns:p14="http://schemas.microsoft.com/office/powerpoint/2010/main" val="23084599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9908" y="899770"/>
            <a:ext cx="10515600" cy="1325563"/>
          </a:xfrm>
        </p:spPr>
        <p:txBody>
          <a:bodyPr/>
          <a:lstStyle/>
          <a:p>
            <a:r>
              <a:rPr lang="en-US" dirty="0"/>
              <a:t>How?</a:t>
            </a:r>
          </a:p>
        </p:txBody>
      </p:sp>
      <p:sp>
        <p:nvSpPr>
          <p:cNvPr id="4" name="TextBox 3"/>
          <p:cNvSpPr txBox="1"/>
          <p:nvPr/>
        </p:nvSpPr>
        <p:spPr>
          <a:xfrm>
            <a:off x="882033" y="2461815"/>
            <a:ext cx="5421923" cy="1015663"/>
          </a:xfrm>
          <a:prstGeom prst="rect">
            <a:avLst/>
          </a:prstGeom>
          <a:noFill/>
        </p:spPr>
        <p:txBody>
          <a:bodyPr wrap="square" rtlCol="0">
            <a:spAutoFit/>
          </a:bodyPr>
          <a:lstStyle/>
          <a:p>
            <a:r>
              <a:rPr lang="en-US" sz="6000" b="1" dirty="0"/>
              <a:t>PID Controller</a:t>
            </a:r>
          </a:p>
        </p:txBody>
      </p:sp>
      <p:sp>
        <p:nvSpPr>
          <p:cNvPr id="5" name="Title 1"/>
          <p:cNvSpPr txBox="1">
            <a:spLocks/>
          </p:cNvSpPr>
          <p:nvPr/>
        </p:nvSpPr>
        <p:spPr>
          <a:xfrm>
            <a:off x="1414974" y="3173148"/>
            <a:ext cx="42683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Dilemma</a:t>
            </a:r>
          </a:p>
        </p:txBody>
      </p:sp>
      <p:sp>
        <p:nvSpPr>
          <p:cNvPr id="7" name="TextBox 6"/>
          <p:cNvSpPr txBox="1"/>
          <p:nvPr/>
        </p:nvSpPr>
        <p:spPr>
          <a:xfrm>
            <a:off x="838199" y="4505004"/>
            <a:ext cx="5421923" cy="954107"/>
          </a:xfrm>
          <a:prstGeom prst="rect">
            <a:avLst/>
          </a:prstGeom>
          <a:noFill/>
        </p:spPr>
        <p:txBody>
          <a:bodyPr wrap="square" rtlCol="0">
            <a:spAutoFit/>
          </a:bodyPr>
          <a:lstStyle/>
          <a:p>
            <a:pPr marL="457200" indent="-457200">
              <a:buFont typeface="Arial" panose="020B0604020202020204" pitchFamily="34" charset="0"/>
              <a:buChar char="•"/>
            </a:pPr>
            <a:r>
              <a:rPr lang="en-US" sz="2800" b="1" dirty="0"/>
              <a:t>Still don’t quite understand how it works</a:t>
            </a:r>
          </a:p>
        </p:txBody>
      </p:sp>
      <p:sp>
        <p:nvSpPr>
          <p:cNvPr id="9" name="Title 1"/>
          <p:cNvSpPr txBox="1">
            <a:spLocks/>
          </p:cNvSpPr>
          <p:nvPr/>
        </p:nvSpPr>
        <p:spPr>
          <a:xfrm>
            <a:off x="6260122" y="3179440"/>
            <a:ext cx="42683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TODO</a:t>
            </a:r>
          </a:p>
        </p:txBody>
      </p:sp>
      <p:sp>
        <p:nvSpPr>
          <p:cNvPr id="10" name="TextBox 9"/>
          <p:cNvSpPr txBox="1"/>
          <p:nvPr/>
        </p:nvSpPr>
        <p:spPr>
          <a:xfrm>
            <a:off x="6260122" y="4505004"/>
            <a:ext cx="5421923" cy="1384995"/>
          </a:xfrm>
          <a:prstGeom prst="rect">
            <a:avLst/>
          </a:prstGeom>
          <a:noFill/>
        </p:spPr>
        <p:txBody>
          <a:bodyPr wrap="square" rtlCol="0">
            <a:spAutoFit/>
          </a:bodyPr>
          <a:lstStyle/>
          <a:p>
            <a:pPr marL="457200" indent="-457200">
              <a:buFont typeface="Arial" panose="020B0604020202020204" pitchFamily="34" charset="0"/>
              <a:buChar char="•"/>
            </a:pPr>
            <a:r>
              <a:rPr lang="en-US" sz="2800" b="1" dirty="0"/>
              <a:t>Understand the theory</a:t>
            </a:r>
          </a:p>
          <a:p>
            <a:pPr marL="457200" indent="-457200">
              <a:buFont typeface="Arial" panose="020B0604020202020204" pitchFamily="34" charset="0"/>
              <a:buChar char="•"/>
            </a:pPr>
            <a:r>
              <a:rPr lang="en-US" sz="2800" b="1" dirty="0"/>
              <a:t>Customize it so that we can use it on our system.</a:t>
            </a:r>
          </a:p>
        </p:txBody>
      </p:sp>
      <p:pic>
        <p:nvPicPr>
          <p:cNvPr id="3074" name="Picture 2" descr="Image result for pid controller autonomous vehic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60122" y="582348"/>
            <a:ext cx="4600575" cy="25908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061446" y="3173148"/>
            <a:ext cx="1814732" cy="369332"/>
          </a:xfrm>
          <a:prstGeom prst="rect">
            <a:avLst/>
          </a:prstGeom>
          <a:noFill/>
        </p:spPr>
        <p:txBody>
          <a:bodyPr wrap="square" rtlCol="0">
            <a:spAutoFit/>
          </a:bodyPr>
          <a:lstStyle/>
          <a:p>
            <a:r>
              <a:rPr lang="en-US" dirty="0"/>
              <a:t>Figure 3</a:t>
            </a:r>
          </a:p>
        </p:txBody>
      </p:sp>
      <p:sp>
        <p:nvSpPr>
          <p:cNvPr id="6" name="TextBox 5"/>
          <p:cNvSpPr txBox="1"/>
          <p:nvPr/>
        </p:nvSpPr>
        <p:spPr>
          <a:xfrm>
            <a:off x="8499816" y="6488668"/>
            <a:ext cx="4057356" cy="369332"/>
          </a:xfrm>
          <a:prstGeom prst="rect">
            <a:avLst/>
          </a:prstGeom>
          <a:noFill/>
        </p:spPr>
        <p:txBody>
          <a:bodyPr wrap="square" rtlCol="0">
            <a:spAutoFit/>
          </a:bodyPr>
          <a:lstStyle/>
          <a:p>
            <a:r>
              <a:rPr lang="en-US" dirty="0"/>
              <a:t>Figure 3: </a:t>
            </a:r>
            <a:r>
              <a:rPr lang="en-US" dirty="0">
                <a:hlinkClick r:id="rId4"/>
              </a:rPr>
              <a:t>http://www.mit.edu/~jhow/</a:t>
            </a:r>
            <a:r>
              <a:rPr lang="en-US" dirty="0"/>
              <a:t> </a:t>
            </a:r>
          </a:p>
        </p:txBody>
      </p:sp>
    </p:spTree>
    <p:extLst>
      <p:ext uri="{BB962C8B-B14F-4D97-AF65-F5344CB8AC3E}">
        <p14:creationId xmlns:p14="http://schemas.microsoft.com/office/powerpoint/2010/main" val="10996844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Local Path Planning</a:t>
            </a:r>
          </a:p>
        </p:txBody>
      </p:sp>
      <p:sp>
        <p:nvSpPr>
          <p:cNvPr id="3" name="Subtitle 2"/>
          <p:cNvSpPr>
            <a:spLocks noGrp="1"/>
          </p:cNvSpPr>
          <p:nvPr>
            <p:ph type="subTitle" idx="1"/>
          </p:nvPr>
        </p:nvSpPr>
        <p:spPr/>
        <p:txBody>
          <a:bodyPr/>
          <a:lstStyle/>
          <a:p>
            <a:r>
              <a:rPr lang="en-US" dirty="0"/>
              <a:t>How to get from point A to point B in a local setup</a:t>
            </a:r>
          </a:p>
        </p:txBody>
      </p:sp>
    </p:spTree>
    <p:extLst>
      <p:ext uri="{BB962C8B-B14F-4D97-AF65-F5344CB8AC3E}">
        <p14:creationId xmlns:p14="http://schemas.microsoft.com/office/powerpoint/2010/main" val="12451767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a:t>
            </a:r>
          </a:p>
        </p:txBody>
      </p:sp>
      <p:sp>
        <p:nvSpPr>
          <p:cNvPr id="4" name="TextBox 3"/>
          <p:cNvSpPr txBox="1"/>
          <p:nvPr/>
        </p:nvSpPr>
        <p:spPr>
          <a:xfrm>
            <a:off x="1268818" y="2721935"/>
            <a:ext cx="9654364" cy="1107996"/>
          </a:xfrm>
          <a:prstGeom prst="rect">
            <a:avLst/>
          </a:prstGeom>
          <a:noFill/>
        </p:spPr>
        <p:txBody>
          <a:bodyPr wrap="square" rtlCol="0">
            <a:spAutoFit/>
          </a:bodyPr>
          <a:lstStyle/>
          <a:p>
            <a:pPr algn="ctr"/>
            <a:r>
              <a:rPr lang="en-US" sz="6600" dirty="0"/>
              <a:t>Makes things easier</a:t>
            </a:r>
          </a:p>
        </p:txBody>
      </p:sp>
    </p:spTree>
    <p:extLst>
      <p:ext uri="{BB962C8B-B14F-4D97-AF65-F5344CB8AC3E}">
        <p14:creationId xmlns:p14="http://schemas.microsoft.com/office/powerpoint/2010/main" val="37148612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a:t>
            </a:r>
          </a:p>
        </p:txBody>
      </p:sp>
      <p:sp>
        <p:nvSpPr>
          <p:cNvPr id="4" name="TextBox 3"/>
          <p:cNvSpPr txBox="1"/>
          <p:nvPr/>
        </p:nvSpPr>
        <p:spPr>
          <a:xfrm>
            <a:off x="1295402" y="2466753"/>
            <a:ext cx="6381305" cy="646331"/>
          </a:xfrm>
          <a:prstGeom prst="rect">
            <a:avLst/>
          </a:prstGeom>
          <a:noFill/>
        </p:spPr>
        <p:txBody>
          <a:bodyPr wrap="square" rtlCol="0">
            <a:spAutoFit/>
          </a:bodyPr>
          <a:lstStyle/>
          <a:p>
            <a:r>
              <a:rPr lang="en-US" sz="3600" dirty="0"/>
              <a:t>Rapidly-Exploring Random Trees</a:t>
            </a:r>
          </a:p>
        </p:txBody>
      </p:sp>
      <p:pic>
        <p:nvPicPr>
          <p:cNvPr id="1026" name="Picture 2" descr="Image result for rapidly exploring random tre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2" y="3293838"/>
            <a:ext cx="4600575" cy="2390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126297" y="5675562"/>
            <a:ext cx="938784" cy="369332"/>
          </a:xfrm>
          <a:prstGeom prst="rect">
            <a:avLst/>
          </a:prstGeom>
          <a:noFill/>
        </p:spPr>
        <p:txBody>
          <a:bodyPr wrap="square" rtlCol="0">
            <a:spAutoFit/>
          </a:bodyPr>
          <a:lstStyle/>
          <a:p>
            <a:r>
              <a:rPr lang="en-US" dirty="0"/>
              <a:t>Figure 4</a:t>
            </a:r>
          </a:p>
        </p:txBody>
      </p:sp>
      <p:sp>
        <p:nvSpPr>
          <p:cNvPr id="7" name="TextBox 6"/>
          <p:cNvSpPr txBox="1"/>
          <p:nvPr/>
        </p:nvSpPr>
        <p:spPr>
          <a:xfrm>
            <a:off x="6607112" y="6044894"/>
            <a:ext cx="4804599" cy="369332"/>
          </a:xfrm>
          <a:prstGeom prst="rect">
            <a:avLst/>
          </a:prstGeom>
          <a:noFill/>
        </p:spPr>
        <p:txBody>
          <a:bodyPr wrap="square" rtlCol="0">
            <a:spAutoFit/>
          </a:bodyPr>
          <a:lstStyle/>
          <a:p>
            <a:r>
              <a:rPr lang="en-US" dirty="0"/>
              <a:t>Figure 4: </a:t>
            </a:r>
            <a:r>
              <a:rPr lang="en-US" dirty="0">
                <a:hlinkClick r:id="rId4"/>
              </a:rPr>
              <a:t>http://planning.cs.uiuc.edu/node231.html</a:t>
            </a:r>
            <a:r>
              <a:rPr lang="en-US" dirty="0"/>
              <a:t> </a:t>
            </a:r>
          </a:p>
        </p:txBody>
      </p:sp>
      <p:sp>
        <p:nvSpPr>
          <p:cNvPr id="6" name="Rectangle 5"/>
          <p:cNvSpPr/>
          <p:nvPr/>
        </p:nvSpPr>
        <p:spPr>
          <a:xfrm>
            <a:off x="6607112" y="3293838"/>
            <a:ext cx="2613344" cy="1680588"/>
          </a:xfrm>
          <a:prstGeom prst="rect">
            <a:avLst/>
          </a:prstGeom>
        </p:spPr>
        <p:txBody>
          <a:bodyPr wrap="none">
            <a:spAutoFit/>
          </a:bodyPr>
          <a:lstStyle/>
          <a:p>
            <a:pPr marL="285750" indent="-285750">
              <a:lnSpc>
                <a:spcPct val="200000"/>
              </a:lnSpc>
              <a:buFont typeface="Arial" panose="020B0604020202020204" pitchFamily="34" charset="0"/>
              <a:buChar char="•"/>
            </a:pPr>
            <a:r>
              <a:rPr lang="en-US" dirty="0"/>
              <a:t>Perfect for small setups.</a:t>
            </a:r>
          </a:p>
          <a:p>
            <a:pPr marL="285750" indent="-285750">
              <a:lnSpc>
                <a:spcPct val="200000"/>
              </a:lnSpc>
              <a:buFont typeface="Arial" panose="020B0604020202020204" pitchFamily="34" charset="0"/>
              <a:buChar char="•"/>
            </a:pPr>
            <a:r>
              <a:rPr lang="en-US" dirty="0"/>
              <a:t>Fast and reliable</a:t>
            </a:r>
          </a:p>
          <a:p>
            <a:pPr marL="285750" indent="-285750">
              <a:lnSpc>
                <a:spcPct val="200000"/>
              </a:lnSpc>
              <a:buFont typeface="Arial" panose="020B0604020202020204" pitchFamily="34" charset="0"/>
              <a:buChar char="•"/>
            </a:pPr>
            <a:r>
              <a:rPr lang="en-US" dirty="0"/>
              <a:t>Easy to implement</a:t>
            </a:r>
          </a:p>
        </p:txBody>
      </p:sp>
    </p:spTree>
    <p:extLst>
      <p:ext uri="{BB962C8B-B14F-4D97-AF65-F5344CB8AC3E}">
        <p14:creationId xmlns:p14="http://schemas.microsoft.com/office/powerpoint/2010/main" val="3250449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Overview of Design</a:t>
            </a:r>
          </a:p>
        </p:txBody>
      </p:sp>
      <p:sp>
        <p:nvSpPr>
          <p:cNvPr id="4" name="Subtitle 3"/>
          <p:cNvSpPr>
            <a:spLocks noGrp="1"/>
          </p:cNvSpPr>
          <p:nvPr>
            <p:ph type="subTitle" idx="1"/>
          </p:nvPr>
        </p:nvSpPr>
        <p:spPr/>
        <p:txBody>
          <a:bodyPr/>
          <a:lstStyle/>
          <a:p>
            <a:r>
              <a:rPr lang="en-US" dirty="0"/>
              <a:t>Our approach to the ARC design</a:t>
            </a:r>
          </a:p>
        </p:txBody>
      </p:sp>
    </p:spTree>
    <p:extLst>
      <p:ext uri="{BB962C8B-B14F-4D97-AF65-F5344CB8AC3E}">
        <p14:creationId xmlns:p14="http://schemas.microsoft.com/office/powerpoint/2010/main" val="42367747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Global Path Planning</a:t>
            </a:r>
          </a:p>
        </p:txBody>
      </p:sp>
      <p:sp>
        <p:nvSpPr>
          <p:cNvPr id="3" name="Subtitle 2"/>
          <p:cNvSpPr>
            <a:spLocks noGrp="1"/>
          </p:cNvSpPr>
          <p:nvPr>
            <p:ph type="subTitle" idx="1"/>
          </p:nvPr>
        </p:nvSpPr>
        <p:spPr/>
        <p:txBody>
          <a:bodyPr/>
          <a:lstStyle/>
          <a:p>
            <a:r>
              <a:rPr lang="en-US" dirty="0"/>
              <a:t>How to get from point A to point B in a global setup</a:t>
            </a:r>
          </a:p>
        </p:txBody>
      </p:sp>
    </p:spTree>
    <p:extLst>
      <p:ext uri="{BB962C8B-B14F-4D97-AF65-F5344CB8AC3E}">
        <p14:creationId xmlns:p14="http://schemas.microsoft.com/office/powerpoint/2010/main" val="5444485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a:t>
            </a:r>
          </a:p>
        </p:txBody>
      </p:sp>
      <p:sp>
        <p:nvSpPr>
          <p:cNvPr id="4" name="TextBox 3"/>
          <p:cNvSpPr txBox="1"/>
          <p:nvPr/>
        </p:nvSpPr>
        <p:spPr>
          <a:xfrm>
            <a:off x="1268818" y="2721935"/>
            <a:ext cx="9654364" cy="1107996"/>
          </a:xfrm>
          <a:prstGeom prst="rect">
            <a:avLst/>
          </a:prstGeom>
          <a:noFill/>
        </p:spPr>
        <p:txBody>
          <a:bodyPr wrap="square" rtlCol="0">
            <a:spAutoFit/>
          </a:bodyPr>
          <a:lstStyle/>
          <a:p>
            <a:pPr algn="ctr"/>
            <a:r>
              <a:rPr lang="en-US" sz="6600" dirty="0"/>
              <a:t>It’s a autonomous Vehicle</a:t>
            </a:r>
          </a:p>
        </p:txBody>
      </p:sp>
    </p:spTree>
    <p:extLst>
      <p:ext uri="{BB962C8B-B14F-4D97-AF65-F5344CB8AC3E}">
        <p14:creationId xmlns:p14="http://schemas.microsoft.com/office/powerpoint/2010/main" val="30273342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a:t>
            </a:r>
          </a:p>
        </p:txBody>
      </p:sp>
      <p:sp>
        <p:nvSpPr>
          <p:cNvPr id="4" name="TextBox 3"/>
          <p:cNvSpPr txBox="1"/>
          <p:nvPr/>
        </p:nvSpPr>
        <p:spPr>
          <a:xfrm>
            <a:off x="1295402" y="2466753"/>
            <a:ext cx="6381305" cy="646331"/>
          </a:xfrm>
          <a:prstGeom prst="rect">
            <a:avLst/>
          </a:prstGeom>
          <a:noFill/>
        </p:spPr>
        <p:txBody>
          <a:bodyPr wrap="square" rtlCol="0">
            <a:spAutoFit/>
          </a:bodyPr>
          <a:lstStyle/>
          <a:p>
            <a:r>
              <a:rPr lang="en-US" sz="3600" dirty="0"/>
              <a:t>A-Star-based Dijkstra’s Algorithm</a:t>
            </a:r>
          </a:p>
        </p:txBody>
      </p:sp>
      <p:sp>
        <p:nvSpPr>
          <p:cNvPr id="5" name="TextBox 4"/>
          <p:cNvSpPr txBox="1"/>
          <p:nvPr/>
        </p:nvSpPr>
        <p:spPr>
          <a:xfrm>
            <a:off x="3126297" y="5675562"/>
            <a:ext cx="938784" cy="369332"/>
          </a:xfrm>
          <a:prstGeom prst="rect">
            <a:avLst/>
          </a:prstGeom>
          <a:noFill/>
        </p:spPr>
        <p:txBody>
          <a:bodyPr wrap="square" rtlCol="0">
            <a:spAutoFit/>
          </a:bodyPr>
          <a:lstStyle/>
          <a:p>
            <a:r>
              <a:rPr lang="en-US" dirty="0"/>
              <a:t>Figure 4</a:t>
            </a:r>
          </a:p>
        </p:txBody>
      </p:sp>
      <p:sp>
        <p:nvSpPr>
          <p:cNvPr id="7" name="TextBox 6"/>
          <p:cNvSpPr txBox="1"/>
          <p:nvPr/>
        </p:nvSpPr>
        <p:spPr>
          <a:xfrm>
            <a:off x="3747248" y="6044894"/>
            <a:ext cx="7664464" cy="369332"/>
          </a:xfrm>
          <a:prstGeom prst="rect">
            <a:avLst/>
          </a:prstGeom>
          <a:noFill/>
        </p:spPr>
        <p:txBody>
          <a:bodyPr wrap="square" rtlCol="0">
            <a:spAutoFit/>
          </a:bodyPr>
          <a:lstStyle/>
          <a:p>
            <a:r>
              <a:rPr lang="en-US" dirty="0"/>
              <a:t>Figure 4: </a:t>
            </a:r>
            <a:r>
              <a:rPr lang="en-US" dirty="0">
                <a:hlinkClick r:id="rId3"/>
              </a:rPr>
              <a:t>http://staff.ustc.edu.cn/~csli/graduate/algorithms/book6/chap25.htm</a:t>
            </a:r>
            <a:r>
              <a:rPr lang="en-US" dirty="0"/>
              <a:t> </a:t>
            </a:r>
          </a:p>
        </p:txBody>
      </p:sp>
      <p:sp>
        <p:nvSpPr>
          <p:cNvPr id="6" name="Rectangle 5"/>
          <p:cNvSpPr/>
          <p:nvPr/>
        </p:nvSpPr>
        <p:spPr>
          <a:xfrm>
            <a:off x="6607112" y="3293838"/>
            <a:ext cx="4719177" cy="1754326"/>
          </a:xfrm>
          <a:prstGeom prst="rect">
            <a:avLst/>
          </a:prstGeom>
        </p:spPr>
        <p:txBody>
          <a:bodyPr wrap="none">
            <a:spAutoFit/>
          </a:bodyPr>
          <a:lstStyle/>
          <a:p>
            <a:pPr marL="285750" indent="-285750">
              <a:lnSpc>
                <a:spcPct val="200000"/>
              </a:lnSpc>
              <a:buFont typeface="Arial" panose="020B0604020202020204" pitchFamily="34" charset="0"/>
              <a:buChar char="•"/>
            </a:pPr>
            <a:r>
              <a:rPr lang="en-US" dirty="0"/>
              <a:t>Classic path planning algorithm with edge costs</a:t>
            </a:r>
          </a:p>
          <a:p>
            <a:pPr marL="285750" indent="-285750">
              <a:lnSpc>
                <a:spcPct val="200000"/>
              </a:lnSpc>
              <a:buFont typeface="Arial" panose="020B0604020202020204" pitchFamily="34" charset="0"/>
              <a:buChar char="•"/>
            </a:pPr>
            <a:r>
              <a:rPr lang="en-US" dirty="0"/>
              <a:t>Fast and reliable with A star</a:t>
            </a:r>
          </a:p>
          <a:p>
            <a:pPr marL="285750" indent="-285750">
              <a:lnSpc>
                <a:spcPct val="200000"/>
              </a:lnSpc>
              <a:buFont typeface="Arial" panose="020B0604020202020204" pitchFamily="34" charset="0"/>
              <a:buChar char="•"/>
            </a:pPr>
            <a:r>
              <a:rPr lang="en-US" dirty="0"/>
              <a:t>Easy to implement</a:t>
            </a:r>
          </a:p>
        </p:txBody>
      </p:sp>
      <p:pic>
        <p:nvPicPr>
          <p:cNvPr id="2050" name="Picture 2" descr="Image result for dijkstra's algorith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2" y="3293838"/>
            <a:ext cx="4600575" cy="2247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102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Special Algorithms</a:t>
            </a:r>
          </a:p>
        </p:txBody>
      </p:sp>
      <p:sp>
        <p:nvSpPr>
          <p:cNvPr id="3" name="Subtitle 2"/>
          <p:cNvSpPr>
            <a:spLocks noGrp="1"/>
          </p:cNvSpPr>
          <p:nvPr>
            <p:ph type="subTitle" idx="1"/>
          </p:nvPr>
        </p:nvSpPr>
        <p:spPr/>
        <p:txBody>
          <a:bodyPr/>
          <a:lstStyle/>
          <a:p>
            <a:r>
              <a:rPr lang="en-US" dirty="0"/>
              <a:t>Drifting and Parallel Parking</a:t>
            </a:r>
          </a:p>
        </p:txBody>
      </p:sp>
    </p:spTree>
    <p:extLst>
      <p:ext uri="{BB962C8B-B14F-4D97-AF65-F5344CB8AC3E}">
        <p14:creationId xmlns:p14="http://schemas.microsoft.com/office/powerpoint/2010/main" val="3580479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a:t>
            </a:r>
          </a:p>
        </p:txBody>
      </p:sp>
      <p:sp>
        <p:nvSpPr>
          <p:cNvPr id="4" name="TextBox 3"/>
          <p:cNvSpPr txBox="1"/>
          <p:nvPr/>
        </p:nvSpPr>
        <p:spPr>
          <a:xfrm>
            <a:off x="1268818" y="2721935"/>
            <a:ext cx="9654364" cy="1107996"/>
          </a:xfrm>
          <a:prstGeom prst="rect">
            <a:avLst/>
          </a:prstGeom>
          <a:noFill/>
        </p:spPr>
        <p:txBody>
          <a:bodyPr wrap="square" rtlCol="0">
            <a:spAutoFit/>
          </a:bodyPr>
          <a:lstStyle/>
          <a:p>
            <a:pPr algn="ctr"/>
            <a:r>
              <a:rPr lang="en-US" sz="6600" dirty="0"/>
              <a:t>Cool &amp;&amp; Challenging</a:t>
            </a:r>
          </a:p>
        </p:txBody>
      </p:sp>
    </p:spTree>
    <p:extLst>
      <p:ext uri="{BB962C8B-B14F-4D97-AF65-F5344CB8AC3E}">
        <p14:creationId xmlns:p14="http://schemas.microsoft.com/office/powerpoint/2010/main" val="13824297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Drifting: How?</a:t>
            </a:r>
          </a:p>
        </p:txBody>
      </p:sp>
      <p:sp>
        <p:nvSpPr>
          <p:cNvPr id="4" name="TextBox 3"/>
          <p:cNvSpPr txBox="1"/>
          <p:nvPr/>
        </p:nvSpPr>
        <p:spPr>
          <a:xfrm>
            <a:off x="1295402" y="2466753"/>
            <a:ext cx="6381305" cy="646331"/>
          </a:xfrm>
          <a:prstGeom prst="rect">
            <a:avLst/>
          </a:prstGeom>
          <a:noFill/>
        </p:spPr>
        <p:txBody>
          <a:bodyPr wrap="square" rtlCol="0">
            <a:spAutoFit/>
          </a:bodyPr>
          <a:lstStyle/>
          <a:p>
            <a:r>
              <a:rPr lang="en-US" sz="3600" dirty="0"/>
              <a:t>Special Motion Control</a:t>
            </a:r>
          </a:p>
        </p:txBody>
      </p:sp>
      <p:sp>
        <p:nvSpPr>
          <p:cNvPr id="5" name="TextBox 4"/>
          <p:cNvSpPr txBox="1"/>
          <p:nvPr/>
        </p:nvSpPr>
        <p:spPr>
          <a:xfrm>
            <a:off x="3126297" y="5675562"/>
            <a:ext cx="938784" cy="369332"/>
          </a:xfrm>
          <a:prstGeom prst="rect">
            <a:avLst/>
          </a:prstGeom>
          <a:noFill/>
        </p:spPr>
        <p:txBody>
          <a:bodyPr wrap="square" rtlCol="0">
            <a:spAutoFit/>
          </a:bodyPr>
          <a:lstStyle/>
          <a:p>
            <a:r>
              <a:rPr lang="en-US" dirty="0"/>
              <a:t>Figure 5</a:t>
            </a:r>
          </a:p>
        </p:txBody>
      </p:sp>
      <p:sp>
        <p:nvSpPr>
          <p:cNvPr id="7" name="TextBox 6"/>
          <p:cNvSpPr txBox="1"/>
          <p:nvPr/>
        </p:nvSpPr>
        <p:spPr>
          <a:xfrm>
            <a:off x="3844475" y="6044894"/>
            <a:ext cx="7664464" cy="369332"/>
          </a:xfrm>
          <a:prstGeom prst="rect">
            <a:avLst/>
          </a:prstGeom>
          <a:noFill/>
        </p:spPr>
        <p:txBody>
          <a:bodyPr wrap="square" rtlCol="0">
            <a:spAutoFit/>
          </a:bodyPr>
          <a:lstStyle/>
          <a:p>
            <a:r>
              <a:rPr lang="en-US" dirty="0"/>
              <a:t>Figure 5: </a:t>
            </a:r>
            <a:r>
              <a:rPr lang="en-US" dirty="0">
                <a:hlinkClick r:id="rId3"/>
              </a:rPr>
              <a:t>https://kaiserscience.wordpress.com/physics/kinematics/acceleration/</a:t>
            </a:r>
            <a:r>
              <a:rPr lang="en-US" dirty="0"/>
              <a:t>  </a:t>
            </a:r>
          </a:p>
        </p:txBody>
      </p:sp>
      <p:sp>
        <p:nvSpPr>
          <p:cNvPr id="6" name="Rectangle 5"/>
          <p:cNvSpPr/>
          <p:nvPr/>
        </p:nvSpPr>
        <p:spPr>
          <a:xfrm>
            <a:off x="6607112" y="3293838"/>
            <a:ext cx="2648610" cy="1754326"/>
          </a:xfrm>
          <a:prstGeom prst="rect">
            <a:avLst/>
          </a:prstGeom>
        </p:spPr>
        <p:txBody>
          <a:bodyPr wrap="none">
            <a:spAutoFit/>
          </a:bodyPr>
          <a:lstStyle/>
          <a:p>
            <a:pPr marL="285750" indent="-285750">
              <a:lnSpc>
                <a:spcPct val="200000"/>
              </a:lnSpc>
              <a:buFont typeface="Arial" panose="020B0604020202020204" pitchFamily="34" charset="0"/>
              <a:buChar char="•"/>
            </a:pPr>
            <a:r>
              <a:rPr lang="en-US" dirty="0"/>
              <a:t>Center of Gravity</a:t>
            </a:r>
          </a:p>
          <a:p>
            <a:pPr marL="285750" indent="-285750">
              <a:lnSpc>
                <a:spcPct val="200000"/>
              </a:lnSpc>
              <a:buFont typeface="Arial" panose="020B0604020202020204" pitchFamily="34" charset="0"/>
              <a:buChar char="•"/>
            </a:pPr>
            <a:r>
              <a:rPr lang="en-US" dirty="0"/>
              <a:t>Speed and planning</a:t>
            </a:r>
          </a:p>
          <a:p>
            <a:pPr marL="285750" indent="-285750">
              <a:lnSpc>
                <a:spcPct val="200000"/>
              </a:lnSpc>
              <a:buFont typeface="Arial" panose="020B0604020202020204" pitchFamily="34" charset="0"/>
              <a:buChar char="•"/>
            </a:pPr>
            <a:r>
              <a:rPr lang="en-US" dirty="0"/>
              <a:t>Uncertainties and safety.</a:t>
            </a:r>
          </a:p>
        </p:txBody>
      </p:sp>
      <p:pic>
        <p:nvPicPr>
          <p:cNvPr id="3074" name="Picture 2" descr="Image result for car drifting motion analysi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1" y="3327522"/>
            <a:ext cx="4600575" cy="2133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0986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Parking: How?</a:t>
            </a:r>
          </a:p>
        </p:txBody>
      </p:sp>
      <p:sp>
        <p:nvSpPr>
          <p:cNvPr id="4" name="TextBox 3"/>
          <p:cNvSpPr txBox="1"/>
          <p:nvPr/>
        </p:nvSpPr>
        <p:spPr>
          <a:xfrm>
            <a:off x="1295402" y="2466753"/>
            <a:ext cx="6381305" cy="646331"/>
          </a:xfrm>
          <a:prstGeom prst="rect">
            <a:avLst/>
          </a:prstGeom>
          <a:noFill/>
        </p:spPr>
        <p:txBody>
          <a:bodyPr wrap="square" rtlCol="0">
            <a:spAutoFit/>
          </a:bodyPr>
          <a:lstStyle/>
          <a:p>
            <a:r>
              <a:rPr lang="en-US" sz="3600" dirty="0"/>
              <a:t>Special Path:</a:t>
            </a:r>
          </a:p>
        </p:txBody>
      </p:sp>
      <p:sp>
        <p:nvSpPr>
          <p:cNvPr id="5" name="TextBox 4"/>
          <p:cNvSpPr txBox="1"/>
          <p:nvPr/>
        </p:nvSpPr>
        <p:spPr>
          <a:xfrm>
            <a:off x="3126297" y="5675562"/>
            <a:ext cx="938784" cy="369332"/>
          </a:xfrm>
          <a:prstGeom prst="rect">
            <a:avLst/>
          </a:prstGeom>
          <a:noFill/>
        </p:spPr>
        <p:txBody>
          <a:bodyPr wrap="square" rtlCol="0">
            <a:spAutoFit/>
          </a:bodyPr>
          <a:lstStyle/>
          <a:p>
            <a:r>
              <a:rPr lang="en-US" dirty="0"/>
              <a:t>Figure 6</a:t>
            </a:r>
          </a:p>
        </p:txBody>
      </p:sp>
      <p:sp>
        <p:nvSpPr>
          <p:cNvPr id="7" name="TextBox 6"/>
          <p:cNvSpPr txBox="1"/>
          <p:nvPr/>
        </p:nvSpPr>
        <p:spPr>
          <a:xfrm>
            <a:off x="3844475" y="6044894"/>
            <a:ext cx="7664464" cy="369332"/>
          </a:xfrm>
          <a:prstGeom prst="rect">
            <a:avLst/>
          </a:prstGeom>
          <a:noFill/>
        </p:spPr>
        <p:txBody>
          <a:bodyPr wrap="square" rtlCol="0">
            <a:spAutoFit/>
          </a:bodyPr>
          <a:lstStyle/>
          <a:p>
            <a:r>
              <a:rPr lang="en-US" dirty="0"/>
              <a:t>Figure 6: </a:t>
            </a:r>
            <a:r>
              <a:rPr lang="en-US" dirty="0">
                <a:hlinkClick r:id="rId3"/>
              </a:rPr>
              <a:t>http://www.esquire.com/lifestyle/cars/a5830/parallel-parking-tips-0509/</a:t>
            </a:r>
            <a:r>
              <a:rPr lang="en-US" dirty="0"/>
              <a:t>   </a:t>
            </a:r>
          </a:p>
        </p:txBody>
      </p:sp>
      <p:sp>
        <p:nvSpPr>
          <p:cNvPr id="6" name="Rectangle 5"/>
          <p:cNvSpPr/>
          <p:nvPr/>
        </p:nvSpPr>
        <p:spPr>
          <a:xfrm>
            <a:off x="6607112" y="3293838"/>
            <a:ext cx="2823209" cy="1200329"/>
          </a:xfrm>
          <a:prstGeom prst="rect">
            <a:avLst/>
          </a:prstGeom>
        </p:spPr>
        <p:txBody>
          <a:bodyPr wrap="none">
            <a:spAutoFit/>
          </a:bodyPr>
          <a:lstStyle/>
          <a:p>
            <a:pPr marL="285750" indent="-285750">
              <a:lnSpc>
                <a:spcPct val="200000"/>
              </a:lnSpc>
              <a:buFont typeface="Arial" panose="020B0604020202020204" pitchFamily="34" charset="0"/>
              <a:buChar char="•"/>
            </a:pPr>
            <a:r>
              <a:rPr lang="en-US" dirty="0"/>
              <a:t>A special pre-defined path</a:t>
            </a:r>
          </a:p>
          <a:p>
            <a:pPr marL="285750" indent="-285750">
              <a:lnSpc>
                <a:spcPct val="200000"/>
              </a:lnSpc>
              <a:buFont typeface="Arial" panose="020B0604020202020204" pitchFamily="34" charset="0"/>
              <a:buChar char="•"/>
            </a:pPr>
            <a:r>
              <a:rPr lang="en-US" dirty="0"/>
              <a:t>Real-time or static</a:t>
            </a:r>
          </a:p>
        </p:txBody>
      </p:sp>
      <p:pic>
        <p:nvPicPr>
          <p:cNvPr id="5122" name="Picture 2" descr="Image result for parallel park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2" y="3113084"/>
            <a:ext cx="4381500" cy="1866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52284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Vision System</a:t>
            </a:r>
            <a:endParaRPr lang="en-US" dirty="0"/>
          </a:p>
        </p:txBody>
      </p:sp>
      <p:sp>
        <p:nvSpPr>
          <p:cNvPr id="5" name="Subtitle 4"/>
          <p:cNvSpPr>
            <a:spLocks noGrp="1"/>
          </p:cNvSpPr>
          <p:nvPr>
            <p:ph type="subTitle" idx="1"/>
          </p:nvPr>
        </p:nvSpPr>
        <p:spPr/>
        <p:txBody>
          <a:bodyPr>
            <a:normAutofit lnSpcReduction="10000"/>
          </a:bodyPr>
          <a:lstStyle/>
          <a:p>
            <a:r>
              <a:rPr lang="en-US" dirty="0" smtClean="0"/>
              <a:t>I can see clearly now my eyes are plugged in</a:t>
            </a:r>
          </a:p>
          <a:p>
            <a:r>
              <a:rPr lang="en-US" dirty="0"/>
              <a:t>I can see all obstacles in my way</a:t>
            </a:r>
          </a:p>
          <a:p>
            <a:r>
              <a:rPr lang="en-US" dirty="0"/>
              <a:t>Gone are the dark clouds that had me blind</a:t>
            </a:r>
          </a:p>
        </p:txBody>
      </p:sp>
    </p:spTree>
    <p:extLst>
      <p:ext uri="{BB962C8B-B14F-4D97-AF65-F5344CB8AC3E}">
        <p14:creationId xmlns:p14="http://schemas.microsoft.com/office/powerpoint/2010/main" val="265396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Stereo Vision?</a:t>
            </a:r>
            <a:endParaRPr lang="en-US" dirty="0"/>
          </a:p>
        </p:txBody>
      </p:sp>
      <p:pic>
        <p:nvPicPr>
          <p:cNvPr id="6" name="Content Placeholder 5"/>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298575" y="2786037"/>
            <a:ext cx="4718050" cy="2859138"/>
          </a:xfrm>
        </p:spPr>
      </p:pic>
      <p:sp>
        <p:nvSpPr>
          <p:cNvPr id="4" name="Content Placeholder 3"/>
          <p:cNvSpPr>
            <a:spLocks noGrp="1"/>
          </p:cNvSpPr>
          <p:nvPr>
            <p:ph sz="half" idx="2"/>
          </p:nvPr>
        </p:nvSpPr>
        <p:spPr/>
        <p:txBody>
          <a:bodyPr>
            <a:noAutofit/>
          </a:bodyPr>
          <a:lstStyle/>
          <a:p>
            <a:r>
              <a:rPr lang="en-US" sz="2800" dirty="0" smtClean="0"/>
              <a:t>Can be used in direct  sunlight</a:t>
            </a:r>
          </a:p>
          <a:p>
            <a:r>
              <a:rPr lang="en-US" sz="2800" dirty="0" smtClean="0"/>
              <a:t>Similar to how our eyes work</a:t>
            </a:r>
          </a:p>
          <a:p>
            <a:r>
              <a:rPr lang="en-US" sz="2800" dirty="0" smtClean="0"/>
              <a:t>Can be processed into a point cloud</a:t>
            </a:r>
          </a:p>
          <a:p>
            <a:r>
              <a:rPr lang="en-US" sz="2800" dirty="0" smtClean="0"/>
              <a:t>Inexpensive Hardware</a:t>
            </a:r>
          </a:p>
          <a:p>
            <a:r>
              <a:rPr lang="en-US" sz="2800" dirty="0" smtClean="0"/>
              <a:t>Adjustable Field of View</a:t>
            </a:r>
          </a:p>
        </p:txBody>
      </p:sp>
    </p:spTree>
    <p:extLst>
      <p:ext uri="{BB962C8B-B14F-4D97-AF65-F5344CB8AC3E}">
        <p14:creationId xmlns:p14="http://schemas.microsoft.com/office/powerpoint/2010/main" val="10410258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System Interfaces</a:t>
            </a:r>
            <a:endParaRPr lang="en-US" dirty="0"/>
          </a:p>
        </p:txBody>
      </p:sp>
      <p:sp>
        <p:nvSpPr>
          <p:cNvPr id="5" name="Subtitle 4"/>
          <p:cNvSpPr>
            <a:spLocks noGrp="1"/>
          </p:cNvSpPr>
          <p:nvPr>
            <p:ph type="subTitle" idx="1"/>
          </p:nvPr>
        </p:nvSpPr>
        <p:spPr/>
        <p:txBody>
          <a:bodyPr/>
          <a:lstStyle/>
          <a:p>
            <a:r>
              <a:rPr lang="en-US" dirty="0" smtClean="0"/>
              <a:t>Wait</a:t>
            </a:r>
            <a:r>
              <a:rPr lang="mr-IN" dirty="0" smtClean="0"/>
              <a:t>…</a:t>
            </a:r>
            <a:r>
              <a:rPr lang="en-US" dirty="0" smtClean="0"/>
              <a:t> How does that work?</a:t>
            </a:r>
            <a:endParaRPr lang="en-US" dirty="0"/>
          </a:p>
        </p:txBody>
      </p:sp>
    </p:spTree>
    <p:extLst>
      <p:ext uri="{BB962C8B-B14F-4D97-AF65-F5344CB8AC3E}">
        <p14:creationId xmlns:p14="http://schemas.microsoft.com/office/powerpoint/2010/main" val="1082008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Design</a:t>
            </a:r>
          </a:p>
        </p:txBody>
      </p:sp>
      <p:sp>
        <p:nvSpPr>
          <p:cNvPr id="3" name="Content Placeholder 2"/>
          <p:cNvSpPr>
            <a:spLocks noGrp="1"/>
          </p:cNvSpPr>
          <p:nvPr>
            <p:ph idx="1"/>
          </p:nvPr>
        </p:nvSpPr>
        <p:spPr/>
        <p:txBody>
          <a:bodyPr>
            <a:normAutofit fontScale="92500" lnSpcReduction="10000"/>
          </a:bodyPr>
          <a:lstStyle/>
          <a:p>
            <a:r>
              <a:rPr lang="en-US" dirty="0"/>
              <a:t>Experimental model using milestones:</a:t>
            </a:r>
            <a:br>
              <a:rPr lang="en-US" dirty="0"/>
            </a:br>
            <a:r>
              <a:rPr lang="en-US" dirty="0"/>
              <a:t>The uncertain nature of the ARC project requires us to set capability milestones to measure against.</a:t>
            </a:r>
          </a:p>
          <a:p>
            <a:r>
              <a:rPr lang="en-US" dirty="0"/>
              <a:t>Milestone #1: All hardware and communications between hardware are ready. </a:t>
            </a:r>
          </a:p>
          <a:p>
            <a:r>
              <a:rPr lang="en-US" dirty="0"/>
              <a:t>Milestone #2: Hardware mounting is completed and tested. </a:t>
            </a:r>
          </a:p>
          <a:p>
            <a:r>
              <a:rPr lang="en-US" dirty="0"/>
              <a:t>Milestone #3: Operations in a local setup are completed and tested.</a:t>
            </a:r>
          </a:p>
          <a:p>
            <a:r>
              <a:rPr lang="en-US" dirty="0"/>
              <a:t>Milestone #4: Operations in a global setup are completed and tested.</a:t>
            </a:r>
          </a:p>
          <a:p>
            <a:r>
              <a:rPr lang="en-US" dirty="0"/>
              <a:t>Milestone #5: Stretch goals are completed and tested.</a:t>
            </a:r>
          </a:p>
        </p:txBody>
      </p:sp>
    </p:spTree>
    <p:extLst>
      <p:ext uri="{BB962C8B-B14F-4D97-AF65-F5344CB8AC3E}">
        <p14:creationId xmlns:p14="http://schemas.microsoft.com/office/powerpoint/2010/main" val="26201184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Hardware Layout</a:t>
            </a:r>
            <a:endParaRPr lang="en-US" dirty="0"/>
          </a:p>
        </p:txBody>
      </p:sp>
      <p:pic>
        <p:nvPicPr>
          <p:cNvPr id="12" name="Content Placeholder 1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16084" y="982663"/>
            <a:ext cx="5074633" cy="4892675"/>
          </a:xfrm>
        </p:spPr>
      </p:pic>
      <p:sp>
        <p:nvSpPr>
          <p:cNvPr id="11" name="Text Placeholder 10"/>
          <p:cNvSpPr>
            <a:spLocks noGrp="1"/>
          </p:cNvSpPr>
          <p:nvPr>
            <p:ph type="body" sz="half" idx="2"/>
          </p:nvPr>
        </p:nvSpPr>
        <p:spPr/>
        <p:txBody>
          <a:bodyPr>
            <a:normAutofit/>
          </a:bodyPr>
          <a:lstStyle/>
          <a:p>
            <a:r>
              <a:rPr lang="en-US" dirty="0" smtClean="0"/>
              <a:t>All processing is done on the Main Computer</a:t>
            </a:r>
          </a:p>
          <a:p>
            <a:r>
              <a:rPr lang="en-US" dirty="0" smtClean="0"/>
              <a:t>Raspberry Pi is required for the </a:t>
            </a:r>
            <a:r>
              <a:rPr lang="en-US" dirty="0" err="1" smtClean="0"/>
              <a:t>PXFmini</a:t>
            </a:r>
            <a:endParaRPr lang="en-US" dirty="0" smtClean="0"/>
          </a:p>
          <a:p>
            <a:r>
              <a:rPr lang="en-US" dirty="0" err="1" smtClean="0"/>
              <a:t>PXFmini</a:t>
            </a:r>
            <a:r>
              <a:rPr lang="en-US" dirty="0" smtClean="0"/>
              <a:t> handles motor and Servo Control</a:t>
            </a:r>
          </a:p>
          <a:p>
            <a:r>
              <a:rPr lang="en-US" dirty="0" err="1" smtClean="0"/>
              <a:t>PXFmini</a:t>
            </a:r>
            <a:r>
              <a:rPr lang="en-US" dirty="0" smtClean="0"/>
              <a:t> sends sensor data through Raspberry Pi  to the main Computer</a:t>
            </a:r>
          </a:p>
        </p:txBody>
      </p:sp>
    </p:spTree>
    <p:extLst>
      <p:ext uri="{BB962C8B-B14F-4D97-AF65-F5344CB8AC3E}">
        <p14:creationId xmlns:p14="http://schemas.microsoft.com/office/powerpoint/2010/main" val="11269449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Hardware Being Used</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18138" y="1377968"/>
            <a:ext cx="5470525" cy="4102065"/>
          </a:xfrm>
        </p:spPr>
      </p:pic>
      <p:sp>
        <p:nvSpPr>
          <p:cNvPr id="6" name="Text Placeholder 5"/>
          <p:cNvSpPr>
            <a:spLocks noGrp="1"/>
          </p:cNvSpPr>
          <p:nvPr>
            <p:ph type="body" sz="half" idx="2"/>
          </p:nvPr>
        </p:nvSpPr>
        <p:spPr/>
        <p:txBody>
          <a:bodyPr/>
          <a:lstStyle/>
          <a:p>
            <a:r>
              <a:rPr lang="en-US" dirty="0" smtClean="0"/>
              <a:t>Intel NUC</a:t>
            </a:r>
          </a:p>
          <a:p>
            <a:r>
              <a:rPr lang="en-US" dirty="0" smtClean="0"/>
              <a:t>3DR 915Hz Radio (x 2)</a:t>
            </a:r>
          </a:p>
          <a:p>
            <a:r>
              <a:rPr lang="en-US" dirty="0" smtClean="0"/>
              <a:t>Two USB cameras</a:t>
            </a:r>
          </a:p>
          <a:p>
            <a:r>
              <a:rPr lang="en-US" dirty="0" smtClean="0"/>
              <a:t>GPS with Compass</a:t>
            </a:r>
          </a:p>
          <a:p>
            <a:r>
              <a:rPr lang="en-US" dirty="0" smtClean="0"/>
              <a:t>Raspberry Pi</a:t>
            </a:r>
          </a:p>
          <a:p>
            <a:r>
              <a:rPr lang="en-US" dirty="0" err="1" smtClean="0"/>
              <a:t>PXFmini</a:t>
            </a:r>
            <a:endParaRPr lang="en-US" dirty="0"/>
          </a:p>
        </p:txBody>
      </p:sp>
    </p:spTree>
    <p:extLst>
      <p:ext uri="{BB962C8B-B14F-4D97-AF65-F5344CB8AC3E}">
        <p14:creationId xmlns:p14="http://schemas.microsoft.com/office/powerpoint/2010/main" val="169791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Conclusion</a:t>
            </a:r>
          </a:p>
        </p:txBody>
      </p:sp>
      <p:sp>
        <p:nvSpPr>
          <p:cNvPr id="3" name="Content Placeholder 2"/>
          <p:cNvSpPr>
            <a:spLocks noGrp="1"/>
          </p:cNvSpPr>
          <p:nvPr>
            <p:ph idx="1"/>
          </p:nvPr>
        </p:nvSpPr>
        <p:spPr/>
        <p:txBody>
          <a:bodyPr/>
          <a:lstStyle/>
          <a:p>
            <a:r>
              <a:rPr lang="en-US" b="1" dirty="0"/>
              <a:t>Summary of good things that have happened.</a:t>
            </a:r>
          </a:p>
          <a:p>
            <a:r>
              <a:rPr lang="en-US" b="1" dirty="0"/>
              <a:t>Summary of changes that need to be made and what we will do to make the changes.</a:t>
            </a:r>
          </a:p>
          <a:p>
            <a:r>
              <a:rPr lang="en-US" b="1" dirty="0"/>
              <a:t>Next term we will be implementing our experimental design process. This will be an iterative process where we try our initial design elements, test the results against our requirements, and make adjustments based on the results. We will gradually increase the capabilities of the vehicle as we meet our milestones.</a:t>
            </a:r>
          </a:p>
        </p:txBody>
      </p:sp>
    </p:spTree>
    <p:extLst>
      <p:ext uri="{BB962C8B-B14F-4D97-AF65-F5344CB8AC3E}">
        <p14:creationId xmlns:p14="http://schemas.microsoft.com/office/powerpoint/2010/main" val="1631237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State of ARC</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57276" y="2557463"/>
            <a:ext cx="3677447" cy="3317875"/>
          </a:xfrm>
        </p:spPr>
      </p:pic>
      <p:sp>
        <p:nvSpPr>
          <p:cNvPr id="5" name="TextBox 4"/>
          <p:cNvSpPr txBox="1"/>
          <p:nvPr/>
        </p:nvSpPr>
        <p:spPr>
          <a:xfrm>
            <a:off x="210065" y="6388443"/>
            <a:ext cx="12086899" cy="369332"/>
          </a:xfrm>
          <a:prstGeom prst="rect">
            <a:avLst/>
          </a:prstGeom>
          <a:noFill/>
        </p:spPr>
        <p:txBody>
          <a:bodyPr wrap="none" rtlCol="0">
            <a:spAutoFit/>
          </a:bodyPr>
          <a:lstStyle/>
          <a:p>
            <a:r>
              <a:rPr lang="en-US" dirty="0"/>
              <a:t>Figure 2: image from http://digitalsynopsis.com/wp-content/uploads/2015/03/web-designer-developer-jokes-humour-funny-12.jpg</a:t>
            </a:r>
          </a:p>
        </p:txBody>
      </p:sp>
      <p:sp>
        <p:nvSpPr>
          <p:cNvPr id="6" name="TextBox 5"/>
          <p:cNvSpPr txBox="1"/>
          <p:nvPr/>
        </p:nvSpPr>
        <p:spPr>
          <a:xfrm>
            <a:off x="4257276" y="5758635"/>
            <a:ext cx="923651" cy="369332"/>
          </a:xfrm>
          <a:prstGeom prst="rect">
            <a:avLst/>
          </a:prstGeom>
          <a:noFill/>
        </p:spPr>
        <p:txBody>
          <a:bodyPr wrap="none" rtlCol="0">
            <a:spAutoFit/>
          </a:bodyPr>
          <a:lstStyle/>
          <a:p>
            <a:r>
              <a:rPr lang="en-US" dirty="0"/>
              <a:t>Figure 2</a:t>
            </a:r>
          </a:p>
        </p:txBody>
      </p:sp>
    </p:spTree>
    <p:extLst>
      <p:ext uri="{BB962C8B-B14F-4D97-AF65-F5344CB8AC3E}">
        <p14:creationId xmlns:p14="http://schemas.microsoft.com/office/powerpoint/2010/main" val="3371266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Just kidding!</a:t>
            </a:r>
          </a:p>
        </p:txBody>
      </p:sp>
      <p:sp>
        <p:nvSpPr>
          <p:cNvPr id="3" name="Content Placeholder 2"/>
          <p:cNvSpPr>
            <a:spLocks noGrp="1"/>
          </p:cNvSpPr>
          <p:nvPr>
            <p:ph idx="1"/>
          </p:nvPr>
        </p:nvSpPr>
        <p:spPr/>
        <p:txBody>
          <a:bodyPr/>
          <a:lstStyle/>
          <a:p>
            <a:r>
              <a:rPr lang="en-US" dirty="0"/>
              <a:t>Here is where we are at …</a:t>
            </a:r>
          </a:p>
        </p:txBody>
      </p:sp>
    </p:spTree>
    <p:extLst>
      <p:ext uri="{BB962C8B-B14F-4D97-AF65-F5344CB8AC3E}">
        <p14:creationId xmlns:p14="http://schemas.microsoft.com/office/powerpoint/2010/main" val="1101682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Activities Summary</a:t>
            </a:r>
          </a:p>
        </p:txBody>
      </p:sp>
      <p:sp>
        <p:nvSpPr>
          <p:cNvPr id="7" name="Subtitle 6"/>
          <p:cNvSpPr>
            <a:spLocks noGrp="1"/>
          </p:cNvSpPr>
          <p:nvPr>
            <p:ph type="subTitle" idx="1"/>
          </p:nvPr>
        </p:nvSpPr>
        <p:spPr/>
        <p:txBody>
          <a:bodyPr/>
          <a:lstStyle/>
          <a:p>
            <a:r>
              <a:rPr lang="en-US" dirty="0"/>
              <a:t>A summary of weekly activities, problems, and solutions.</a:t>
            </a:r>
          </a:p>
        </p:txBody>
      </p:sp>
    </p:spTree>
    <p:extLst>
      <p:ext uri="{BB962C8B-B14F-4D97-AF65-F5344CB8AC3E}">
        <p14:creationId xmlns:p14="http://schemas.microsoft.com/office/powerpoint/2010/main" val="11042864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AB946B"/>
      </a:accent1>
      <a:accent2>
        <a:srgbClr val="C04F32"/>
      </a:accent2>
      <a:accent3>
        <a:srgbClr val="DD8C3C"/>
      </a:accent3>
      <a:accent4>
        <a:srgbClr val="8E684C"/>
      </a:accent4>
      <a:accent5>
        <a:srgbClr val="CBAF62"/>
      </a:accent5>
      <a:accent6>
        <a:srgbClr val="803348"/>
      </a:accent6>
      <a:hlink>
        <a:srgbClr val="86724D"/>
      </a:hlink>
      <a:folHlink>
        <a:srgbClr val="B99E84"/>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A2BEDC8B-F191-493B-BA33-0F4F800A89D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693</TotalTime>
  <Words>1737</Words>
  <Application>Microsoft Macintosh PowerPoint</Application>
  <PresentationFormat>Widescreen</PresentationFormat>
  <Paragraphs>244</Paragraphs>
  <Slides>62</Slides>
  <Notes>22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Calibri</vt:lpstr>
      <vt:lpstr>Garamond</vt:lpstr>
      <vt:lpstr>Mangal</vt:lpstr>
      <vt:lpstr>Arial</vt:lpstr>
      <vt:lpstr>Organic</vt:lpstr>
      <vt:lpstr>Autonomous RC (ARC)</vt:lpstr>
      <vt:lpstr>Introduction</vt:lpstr>
      <vt:lpstr>Introduction</vt:lpstr>
      <vt:lpstr>Introduction</vt:lpstr>
      <vt:lpstr>Overview of Design</vt:lpstr>
      <vt:lpstr>Overview of Design</vt:lpstr>
      <vt:lpstr>Current State of ARC</vt:lpstr>
      <vt:lpstr>Just kidding!</vt:lpstr>
      <vt:lpstr>Activities Summary</vt:lpstr>
      <vt:lpstr>Weeks 1-2</vt:lpstr>
      <vt:lpstr>Week 3</vt:lpstr>
      <vt:lpstr>Week 3</vt:lpstr>
      <vt:lpstr>Week 3</vt:lpstr>
      <vt:lpstr>Week 4</vt:lpstr>
      <vt:lpstr>Week 4</vt:lpstr>
      <vt:lpstr>Week 4</vt:lpstr>
      <vt:lpstr>Week 5</vt:lpstr>
      <vt:lpstr>Week 5</vt:lpstr>
      <vt:lpstr>Week 5</vt:lpstr>
      <vt:lpstr>Week 6</vt:lpstr>
      <vt:lpstr>Week 6</vt:lpstr>
      <vt:lpstr>Week 6</vt:lpstr>
      <vt:lpstr>Week 7</vt:lpstr>
      <vt:lpstr>Week 7</vt:lpstr>
      <vt:lpstr>Week 7</vt:lpstr>
      <vt:lpstr>Week 8</vt:lpstr>
      <vt:lpstr>Week 8</vt:lpstr>
      <vt:lpstr>Week 8</vt:lpstr>
      <vt:lpstr>Week 9</vt:lpstr>
      <vt:lpstr>Week 9</vt:lpstr>
      <vt:lpstr>Week 9</vt:lpstr>
      <vt:lpstr>Week 10</vt:lpstr>
      <vt:lpstr>Week 10</vt:lpstr>
      <vt:lpstr>Week 10</vt:lpstr>
      <vt:lpstr>User Interface</vt:lpstr>
      <vt:lpstr>Why?</vt:lpstr>
      <vt:lpstr>How?</vt:lpstr>
      <vt:lpstr>QGroundControl</vt:lpstr>
      <vt:lpstr>ROS</vt:lpstr>
      <vt:lpstr>User Interface</vt:lpstr>
      <vt:lpstr>Motion Model</vt:lpstr>
      <vt:lpstr>Why?</vt:lpstr>
      <vt:lpstr>How?</vt:lpstr>
      <vt:lpstr>Control Model</vt:lpstr>
      <vt:lpstr>Why?</vt:lpstr>
      <vt:lpstr>How?</vt:lpstr>
      <vt:lpstr>Local Path Planning</vt:lpstr>
      <vt:lpstr>Why?</vt:lpstr>
      <vt:lpstr>How?</vt:lpstr>
      <vt:lpstr>Global Path Planning</vt:lpstr>
      <vt:lpstr>Why?</vt:lpstr>
      <vt:lpstr>How?</vt:lpstr>
      <vt:lpstr>Special Algorithms</vt:lpstr>
      <vt:lpstr>Why?</vt:lpstr>
      <vt:lpstr>Drifting: How?</vt:lpstr>
      <vt:lpstr>Parallel Parking: How?</vt:lpstr>
      <vt:lpstr>Vision System</vt:lpstr>
      <vt:lpstr>Why Stereo Vision?</vt:lpstr>
      <vt:lpstr>System Interfaces</vt:lpstr>
      <vt:lpstr>Hardware Layout</vt:lpstr>
      <vt:lpstr>Hardware Being Used</vt:lpstr>
      <vt:lpstr>Conclusion</vt:lpstr>
    </vt:vector>
  </TitlesOfParts>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Motion Model</dc:title>
  <dc:creator>陈韬</dc:creator>
  <cp:lastModifiedBy>Shawe, Cierra Rose Morgan</cp:lastModifiedBy>
  <cp:revision>53</cp:revision>
  <dcterms:created xsi:type="dcterms:W3CDTF">2016-12-06T07:45:03Z</dcterms:created>
  <dcterms:modified xsi:type="dcterms:W3CDTF">2016-12-07T18:20:56Z</dcterms:modified>
</cp:coreProperties>
</file>